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57" r:id="rId4"/>
    <p:sldId id="260" r:id="rId5"/>
    <p:sldId id="259" r:id="rId6"/>
    <p:sldId id="265" r:id="rId7"/>
    <p:sldId id="262" r:id="rId8"/>
    <p:sldId id="263" r:id="rId9"/>
    <p:sldId id="264" r:id="rId10"/>
    <p:sldId id="261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CL" sz="240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D3C4D1-0B53-41EE-B253-6D4225549ED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32EDC-8E78-45B0-A632-6AF583AA66C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A9C0A-3BFB-4157-8931-99DAFBF1A83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81F85-ADBB-4703-BF87-49111BCEF91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FF0FA-4920-4C77-B28B-FE9C24A9040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5230F-F170-4830-AFDB-6C71676B4D3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2170C-FD15-470F-80A6-32D4361D4F4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481CE-B763-48F2-BFD3-3F3CDEC58EC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95588-E1EB-43E4-BBD8-E1294D16748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DF417-0242-4A0D-83FC-898B3035F17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A0171-F82D-4877-9650-12874ACF389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CL" sz="2400">
              <a:latin typeface="Times New Roman" pitchFamily="18" charset="0"/>
            </a:endParaRP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CL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7C1E39F-D168-44B9-8990-761A183DC19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2708275"/>
            <a:ext cx="8064500" cy="1584325"/>
          </a:xfrm>
        </p:spPr>
        <p:txBody>
          <a:bodyPr/>
          <a:lstStyle/>
          <a:p>
            <a:pPr eaLnBrk="1" hangingPunct="1"/>
            <a:r>
              <a:rPr lang="es-ES" sz="2800" b="1" smtClean="0"/>
              <a:t>DESARROLLO, INNOVACIÓN Y CAMBIO EN LAS ORGANIZACIONES EDUCATIVAS</a:t>
            </a:r>
            <a:br>
              <a:rPr lang="es-ES" sz="2800" b="1" smtClean="0"/>
            </a:br>
            <a:endParaRPr lang="es-ES" sz="2800" b="1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4292600"/>
            <a:ext cx="7010400" cy="2249488"/>
          </a:xfrm>
        </p:spPr>
        <p:txBody>
          <a:bodyPr/>
          <a:lstStyle/>
          <a:p>
            <a:pPr eaLnBrk="1" hangingPunct="1"/>
            <a:r>
              <a:rPr lang="es-ES" sz="2400" b="1" smtClean="0"/>
              <a:t>Aurora Jerez		Fabiola Acuña</a:t>
            </a:r>
          </a:p>
          <a:p>
            <a:pPr eaLnBrk="1" hangingPunct="1"/>
            <a:r>
              <a:rPr lang="es-ES" sz="2400" b="1" smtClean="0"/>
              <a:t>Katiuska Azolas</a:t>
            </a:r>
          </a:p>
          <a:p>
            <a:pPr eaLnBrk="1" hangingPunct="1"/>
            <a:r>
              <a:rPr lang="es-ES" sz="2400" b="1" smtClean="0"/>
              <a:t>Octavio Sánchez</a:t>
            </a:r>
          </a:p>
          <a:p>
            <a:pPr eaLnBrk="1" hangingPunct="1"/>
            <a:r>
              <a:rPr lang="es-ES" sz="2400" b="1" smtClean="0"/>
              <a:t>Patricia Ferrada</a:t>
            </a:r>
          </a:p>
          <a:p>
            <a:pPr eaLnBrk="1" hangingPunct="1"/>
            <a:r>
              <a:rPr lang="es-ES" sz="2400" b="1" smtClean="0"/>
              <a:t>Dalys Saldaña</a:t>
            </a:r>
          </a:p>
          <a:p>
            <a:pPr eaLnBrk="1" hangingPunct="1"/>
            <a:endParaRPr lang="es-ES" sz="2400" b="1" smtClean="0"/>
          </a:p>
          <a:p>
            <a:pPr eaLnBrk="1" hangingPunct="1"/>
            <a:endParaRPr lang="es-ES" sz="2400" b="1" smtClean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404813"/>
            <a:ext cx="1500187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2555875" y="404813"/>
            <a:ext cx="565308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s-ES" sz="2400" b="1">
                <a:solidFill>
                  <a:schemeClr val="tx2"/>
                </a:solidFill>
              </a:rPr>
              <a:t>DOCTORADO ALCALA CHILE PROGRAMA AÑO 2013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CL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CL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mtClean="0"/>
              <a:t>Pregunta a responder</a:t>
            </a:r>
            <a:endParaRPr lang="es-E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CL" smtClean="0"/>
          </a:p>
          <a:p>
            <a:pPr eaLnBrk="1" hangingPunct="1"/>
            <a:r>
              <a:rPr lang="es-CL" smtClean="0"/>
              <a:t>¿Cuáles son las características de un Buen Centro Educativo?</a:t>
            </a:r>
          </a:p>
          <a:p>
            <a:pPr eaLnBrk="1" hangingPunct="1"/>
            <a:endParaRPr lang="es-CL" smtClean="0"/>
          </a:p>
          <a:p>
            <a:pPr eaLnBrk="1" hangingPunct="1"/>
            <a:r>
              <a:rPr lang="es-CL" smtClean="0"/>
              <a:t>¿Cómo conseguirlo?</a:t>
            </a:r>
            <a:endParaRPr lang="es-E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mtClean="0"/>
              <a:t>1.- Buen clima organizacional</a:t>
            </a:r>
            <a:endParaRPr lang="es-ES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5887" cy="4267200"/>
          </a:xfrm>
        </p:spPr>
        <p:txBody>
          <a:bodyPr/>
          <a:lstStyle/>
          <a:p>
            <a:pPr eaLnBrk="1" hangingPunct="1"/>
            <a:r>
              <a:rPr lang="es-CL" sz="2600" smtClean="0"/>
              <a:t>Cohesión</a:t>
            </a:r>
          </a:p>
          <a:p>
            <a:pPr eaLnBrk="1" hangingPunct="1"/>
            <a:r>
              <a:rPr lang="es-CL" sz="2600" smtClean="0"/>
              <a:t>Democracia y participación</a:t>
            </a:r>
          </a:p>
          <a:p>
            <a:pPr eaLnBrk="1" hangingPunct="1"/>
            <a:r>
              <a:rPr lang="es-CL" sz="2600" smtClean="0"/>
              <a:t>Preocupación del bienestar  de la comunidad educativa</a:t>
            </a:r>
          </a:p>
          <a:p>
            <a:pPr eaLnBrk="1" hangingPunct="1"/>
            <a:r>
              <a:rPr lang="es-CL" sz="2600" smtClean="0"/>
              <a:t>Liderazgo democrático y participativo</a:t>
            </a:r>
          </a:p>
          <a:p>
            <a:pPr eaLnBrk="1" hangingPunct="1"/>
            <a:endParaRPr lang="es-ES" sz="260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1850" y="1752600"/>
            <a:ext cx="3925888" cy="4267200"/>
          </a:xfrm>
        </p:spPr>
        <p:txBody>
          <a:bodyPr/>
          <a:lstStyle/>
          <a:p>
            <a:pPr eaLnBrk="1" hangingPunct="1"/>
            <a:r>
              <a:rPr lang="es-CL" sz="2600" smtClean="0"/>
              <a:t>Desplegar acciones que signifiquen remuneraciones acorde a su función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mtClean="0"/>
              <a:t>2.- INFRAESTRUCTURA</a:t>
            </a:r>
            <a:endParaRPr lang="es-E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773238"/>
            <a:ext cx="5732463" cy="4267200"/>
          </a:xfrm>
        </p:spPr>
        <p:txBody>
          <a:bodyPr/>
          <a:lstStyle/>
          <a:p>
            <a:pPr eaLnBrk="1" hangingPunct="1"/>
            <a:r>
              <a:rPr lang="es-CL" sz="2600" smtClean="0"/>
              <a:t>Que tenga equipamientos adecuados a las necesidades del establecimiento, espacios acondicionados, buenos laboratorios, biblioteca, casino, etc</a:t>
            </a:r>
          </a:p>
          <a:p>
            <a:pPr eaLnBrk="1" hangingPunct="1"/>
            <a:r>
              <a:rPr lang="es-CL" sz="2600" smtClean="0"/>
              <a:t>Inversión </a:t>
            </a:r>
          </a:p>
          <a:p>
            <a:pPr eaLnBrk="1" hangingPunct="1">
              <a:buFont typeface="Wingdings" pitchFamily="2" charset="2"/>
              <a:buNone/>
            </a:pPr>
            <a:endParaRPr lang="es-ES" sz="26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mtClean="0"/>
              <a:t>3.- INVESTIGACIÓN</a:t>
            </a:r>
            <a:endParaRPr lang="es-ES" smtClean="0"/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1773238"/>
            <a:ext cx="3925887" cy="4267200"/>
          </a:xfrm>
        </p:spPr>
        <p:txBody>
          <a:bodyPr/>
          <a:lstStyle/>
          <a:p>
            <a:pPr eaLnBrk="1" hangingPunct="1"/>
            <a:r>
              <a:rPr lang="es-CL" sz="2600" smtClean="0"/>
              <a:t>Generación de conocimiento colectivo</a:t>
            </a:r>
          </a:p>
          <a:p>
            <a:pPr eaLnBrk="1" hangingPunct="1"/>
            <a:r>
              <a:rPr lang="es-CL" sz="2600" smtClean="0"/>
              <a:t>Investigación y publicaciones</a:t>
            </a:r>
          </a:p>
          <a:p>
            <a:pPr eaLnBrk="1" hangingPunct="1"/>
            <a:endParaRPr lang="es-CL" sz="2600" smtClean="0"/>
          </a:p>
          <a:p>
            <a:pPr eaLnBrk="1" hangingPunct="1"/>
            <a:endParaRPr lang="es-ES" sz="260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4716463" y="1700213"/>
            <a:ext cx="3925887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s-CL" sz="2600" kern="0" dirty="0">
                <a:latin typeface="+mn-lt"/>
                <a:cs typeface="+mn-cs"/>
              </a:rPr>
              <a:t>Proyectos </a:t>
            </a:r>
            <a:r>
              <a:rPr lang="es-CL" sz="2600" kern="0" dirty="0" err="1">
                <a:latin typeface="+mn-lt"/>
                <a:cs typeface="+mn-cs"/>
              </a:rPr>
              <a:t>concursables</a:t>
            </a:r>
            <a:endParaRPr lang="es-CL" sz="2600" kern="0" dirty="0">
              <a:latin typeface="+mn-lt"/>
              <a:cs typeface="+mn-cs"/>
            </a:endParaRP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s-CL" sz="2600" kern="0" dirty="0">
                <a:latin typeface="+mn-lt"/>
                <a:cs typeface="+mn-cs"/>
              </a:rPr>
              <a:t>Políticas institucionales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s-CL" sz="2600" kern="0" dirty="0">
                <a:latin typeface="+mn-lt"/>
                <a:cs typeface="+mn-cs"/>
              </a:rPr>
              <a:t>Aumento de planta docente 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endParaRPr lang="es-CL" sz="2600" kern="0" dirty="0">
              <a:latin typeface="+mn-lt"/>
              <a:cs typeface="+mn-cs"/>
            </a:endParaRP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endParaRPr lang="es-ES" sz="2600" kern="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z="2800" smtClean="0"/>
              <a:t>4.- PROMUEVA EL CONOCIMIENTO COLECTIVO Y LA INNOVACIÓN A NIVEL ORGANIZATIVO</a:t>
            </a:r>
            <a:endParaRPr lang="es-ES" sz="2800" smtClean="0"/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1188" y="1773238"/>
            <a:ext cx="3925887" cy="4267200"/>
          </a:xfrm>
        </p:spPr>
        <p:txBody>
          <a:bodyPr/>
          <a:lstStyle/>
          <a:p>
            <a:pPr algn="just" eaLnBrk="1" hangingPunct="1"/>
            <a:r>
              <a:rPr lang="es-CL" sz="2600" smtClean="0"/>
              <a:t>Jornadas formativas docentes </a:t>
            </a:r>
          </a:p>
          <a:p>
            <a:pPr algn="just" eaLnBrk="1" hangingPunct="1"/>
            <a:r>
              <a:rPr lang="es-CL" sz="2600" smtClean="0"/>
              <a:t>Comunidades profesionales reflexivas</a:t>
            </a:r>
          </a:p>
          <a:p>
            <a:pPr algn="just" eaLnBrk="1" hangingPunct="1"/>
            <a:r>
              <a:rPr lang="es-CL" sz="2600" smtClean="0"/>
              <a:t>Sistematización de la experiencia de prácticas</a:t>
            </a:r>
          </a:p>
          <a:p>
            <a:pPr algn="just" eaLnBrk="1" hangingPunct="1"/>
            <a:endParaRPr lang="es-CL" sz="2600" smtClean="0"/>
          </a:p>
          <a:p>
            <a:pPr algn="just" eaLnBrk="1" hangingPunct="1"/>
            <a:endParaRPr lang="es-ES" sz="26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001000" cy="1216025"/>
          </a:xfrm>
        </p:spPr>
        <p:txBody>
          <a:bodyPr/>
          <a:lstStyle/>
          <a:p>
            <a:pPr eaLnBrk="1" hangingPunct="1"/>
            <a:r>
              <a:rPr lang="es-CL" sz="3400" smtClean="0"/>
              <a:t>5.- Centrado desarrollo integral del estudiante</a:t>
            </a:r>
            <a:endParaRPr lang="es-ES" sz="34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5887" cy="4267200"/>
          </a:xfrm>
        </p:spPr>
        <p:txBody>
          <a:bodyPr/>
          <a:lstStyle/>
          <a:p>
            <a:pPr eaLnBrk="1" hangingPunct="1"/>
            <a:r>
              <a:rPr lang="es-CL" sz="2600" smtClean="0"/>
              <a:t>Formación disciplinaria riguroza</a:t>
            </a:r>
          </a:p>
          <a:p>
            <a:pPr eaLnBrk="1" hangingPunct="1"/>
            <a:r>
              <a:rPr lang="es-CL" sz="2600" smtClean="0"/>
              <a:t>Calidad de enseñanza</a:t>
            </a:r>
          </a:p>
          <a:p>
            <a:pPr eaLnBrk="1" hangingPunct="1"/>
            <a:r>
              <a:rPr lang="es-CL" sz="2600" smtClean="0"/>
              <a:t>Uso Tic</a:t>
            </a:r>
          </a:p>
          <a:p>
            <a:pPr eaLnBrk="1" hangingPunct="1"/>
            <a:endParaRPr lang="es-ES" sz="2600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1850" y="1752600"/>
            <a:ext cx="3925888" cy="4267200"/>
          </a:xfrm>
        </p:spPr>
        <p:txBody>
          <a:bodyPr/>
          <a:lstStyle/>
          <a:p>
            <a:pPr eaLnBrk="1" hangingPunct="1"/>
            <a:r>
              <a:rPr lang="es-ES" sz="2600" smtClean="0"/>
              <a:t>Integración disciplinaria </a:t>
            </a:r>
          </a:p>
          <a:p>
            <a:pPr eaLnBrk="1" hangingPunct="1"/>
            <a:r>
              <a:rPr lang="es-ES" sz="2600" smtClean="0"/>
              <a:t>Empleabilidad</a:t>
            </a:r>
          </a:p>
          <a:p>
            <a:pPr eaLnBrk="1" hangingPunct="1"/>
            <a:r>
              <a:rPr lang="es-ES" sz="2600" smtClean="0"/>
              <a:t>Desarrollo de competencias  blandas</a:t>
            </a:r>
          </a:p>
          <a:p>
            <a:pPr eaLnBrk="1" hangingPunct="1"/>
            <a:endParaRPr lang="es-ES" sz="26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mtClean="0"/>
              <a:t>6.- Vinculación con el medio</a:t>
            </a:r>
            <a:endParaRPr lang="es-E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5887" cy="4267200"/>
          </a:xfrm>
        </p:spPr>
        <p:txBody>
          <a:bodyPr/>
          <a:lstStyle/>
          <a:p>
            <a:pPr eaLnBrk="1" hangingPunct="1"/>
            <a:r>
              <a:rPr lang="es-CL" sz="2600" smtClean="0"/>
              <a:t>Actividad de extensión</a:t>
            </a:r>
          </a:p>
          <a:p>
            <a:pPr eaLnBrk="1" hangingPunct="1"/>
            <a:r>
              <a:rPr lang="es-CL" sz="2600" smtClean="0"/>
              <a:t>Aporte a la región</a:t>
            </a:r>
          </a:p>
          <a:p>
            <a:pPr eaLnBrk="1" hangingPunct="1"/>
            <a:r>
              <a:rPr lang="es-CL" sz="2600" smtClean="0"/>
              <a:t>Clínicas</a:t>
            </a:r>
          </a:p>
          <a:p>
            <a:pPr eaLnBrk="1" hangingPunct="1"/>
            <a:r>
              <a:rPr lang="es-CL" sz="2600" smtClean="0"/>
              <a:t>Apoyo de centros de prácticas</a:t>
            </a:r>
          </a:p>
          <a:p>
            <a:pPr eaLnBrk="1" hangingPunct="1"/>
            <a:r>
              <a:rPr lang="es-CL" sz="2600" smtClean="0"/>
              <a:t>Convenio de colaboración nacional e internacionales</a:t>
            </a:r>
          </a:p>
          <a:p>
            <a:pPr eaLnBrk="1" hangingPunct="1"/>
            <a:endParaRPr lang="es-ES" sz="26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z="3400" smtClean="0"/>
              <a:t>7.- Preocupación por la calidad de los docentes</a:t>
            </a:r>
            <a:endParaRPr lang="es-ES" sz="34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4292600" cy="5105400"/>
          </a:xfrm>
        </p:spPr>
        <p:txBody>
          <a:bodyPr/>
          <a:lstStyle/>
          <a:p>
            <a:pPr algn="just" eaLnBrk="1" hangingPunct="1"/>
            <a:r>
              <a:rPr lang="es-CL" sz="2600" smtClean="0"/>
              <a:t>Capacitación continua, gratuidad (ámbito pedagógico)</a:t>
            </a:r>
          </a:p>
          <a:p>
            <a:pPr algn="just" eaLnBrk="1" hangingPunct="1"/>
            <a:r>
              <a:rPr lang="es-CL" sz="2600" smtClean="0"/>
              <a:t>Apoyo al perfeccionamiento continuo</a:t>
            </a:r>
          </a:p>
          <a:p>
            <a:pPr algn="just" eaLnBrk="1" hangingPunct="1"/>
            <a:r>
              <a:rPr lang="es-CL" sz="2600" smtClean="0"/>
              <a:t>Actividad de autocuidado </a:t>
            </a:r>
          </a:p>
          <a:p>
            <a:pPr algn="just" eaLnBrk="1" hangingPunct="1"/>
            <a:r>
              <a:rPr lang="es-CL" sz="2600" smtClean="0"/>
              <a:t>Acompañamiento docente</a:t>
            </a:r>
          </a:p>
          <a:p>
            <a:pPr algn="just" eaLnBrk="1" hangingPunct="1"/>
            <a:endParaRPr lang="es-CL" sz="2600" smtClean="0"/>
          </a:p>
          <a:p>
            <a:pPr algn="just" eaLnBrk="1" hangingPunct="1"/>
            <a:endParaRPr lang="es-ES" sz="26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rfil">
  <a:themeElements>
    <a:clrScheme name="Per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erfil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58</TotalTime>
  <Words>204</Words>
  <Application>Microsoft Office PowerPoint</Application>
  <PresentationFormat>Presentación en pantalla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Verdana</vt:lpstr>
      <vt:lpstr>Arial</vt:lpstr>
      <vt:lpstr>Wingdings</vt:lpstr>
      <vt:lpstr>Calibri</vt:lpstr>
      <vt:lpstr>Perfil</vt:lpstr>
      <vt:lpstr>DESARROLLO, INNOVACIÓN Y CAMBIO EN LAS ORGANIZACIONES EDUCATIVAS </vt:lpstr>
      <vt:lpstr>Pregunta a responder</vt:lpstr>
      <vt:lpstr>1.- Buen clima organizacional</vt:lpstr>
      <vt:lpstr>2.- INFRAESTRUCTURA</vt:lpstr>
      <vt:lpstr>3.- INVESTIGACIÓN</vt:lpstr>
      <vt:lpstr>4.- PROMUEVA EL CONOCIMIENTO COLECTIVO Y LA INNOVACIÓN A NIVEL ORGANIZATIVO</vt:lpstr>
      <vt:lpstr>5.- Centrado desarrollo integral del estudiante</vt:lpstr>
      <vt:lpstr>6.- Vinculación con el medio</vt:lpstr>
      <vt:lpstr>7.- Preocupación por la calidad de los docentes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DESARROLLO, INNOVACIÓN Y CAMBIO EN LAS ORGANIZACIONES EDUCATIVAS</dc:title>
  <dc:creator>Octavio Sanchez</dc:creator>
  <cp:lastModifiedBy>Enrique</cp:lastModifiedBy>
  <cp:revision>9</cp:revision>
  <dcterms:created xsi:type="dcterms:W3CDTF">2013-01-08T15:43:01Z</dcterms:created>
  <dcterms:modified xsi:type="dcterms:W3CDTF">2013-03-30T20:25:40Z</dcterms:modified>
</cp:coreProperties>
</file>