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60" r:id="rId3"/>
    <p:sldId id="256" r:id="rId4"/>
    <p:sldId id="259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B7C79-EAF4-419B-B376-E9DC3200B669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44F8C-DE16-455F-8A74-D00756A6761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67C6-AFD8-41CF-BBBA-1627DA4DA993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8CC9-AF2B-4587-B9B1-C70CECD9EB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67C6-AFD8-41CF-BBBA-1627DA4DA993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8CC9-AF2B-4587-B9B1-C70CECD9EB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67C6-AFD8-41CF-BBBA-1627DA4DA993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8CC9-AF2B-4587-B9B1-C70CECD9EB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67C6-AFD8-41CF-BBBA-1627DA4DA993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8CC9-AF2B-4587-B9B1-C70CECD9EB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67C6-AFD8-41CF-BBBA-1627DA4DA993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8CC9-AF2B-4587-B9B1-C70CECD9EB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67C6-AFD8-41CF-BBBA-1627DA4DA993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8CC9-AF2B-4587-B9B1-C70CECD9EB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67C6-AFD8-41CF-BBBA-1627DA4DA993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8CC9-AF2B-4587-B9B1-C70CECD9EB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67C6-AFD8-41CF-BBBA-1627DA4DA993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8CC9-AF2B-4587-B9B1-C70CECD9EB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67C6-AFD8-41CF-BBBA-1627DA4DA993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8CC9-AF2B-4587-B9B1-C70CECD9EB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67C6-AFD8-41CF-BBBA-1627DA4DA993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8CC9-AF2B-4587-B9B1-C70CECD9EB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67C6-AFD8-41CF-BBBA-1627DA4DA993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8CC9-AF2B-4587-B9B1-C70CECD9EB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E67C6-AFD8-41CF-BBBA-1627DA4DA993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D8CC9-AF2B-4587-B9B1-C70CECD9EB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764704"/>
            <a:ext cx="748883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/>
              <a:t>Universidad de Alcalá</a:t>
            </a:r>
          </a:p>
          <a:p>
            <a:r>
              <a:rPr lang="es-CL" dirty="0" smtClean="0"/>
              <a:t>Doctorado 2013</a:t>
            </a:r>
          </a:p>
          <a:p>
            <a:endParaRPr lang="es-CL" dirty="0"/>
          </a:p>
          <a:p>
            <a:endParaRPr lang="es-CL" dirty="0" smtClean="0"/>
          </a:p>
          <a:p>
            <a:pPr algn="ctr"/>
            <a:r>
              <a:rPr lang="es-CL" sz="4000" dirty="0" smtClean="0"/>
              <a:t>Trabajo Práctico N 4</a:t>
            </a:r>
          </a:p>
          <a:p>
            <a:endParaRPr lang="es-CL" dirty="0"/>
          </a:p>
          <a:p>
            <a:endParaRPr lang="es-CL" dirty="0" smtClean="0"/>
          </a:p>
          <a:p>
            <a:pPr algn="r"/>
            <a:endParaRPr lang="es-CL" dirty="0" smtClean="0"/>
          </a:p>
          <a:p>
            <a:pPr algn="r"/>
            <a:endParaRPr lang="es-CL" dirty="0"/>
          </a:p>
          <a:p>
            <a:pPr algn="r"/>
            <a:r>
              <a:rPr lang="es-CL" dirty="0" smtClean="0"/>
              <a:t>Georgina </a:t>
            </a:r>
            <a:r>
              <a:rPr lang="es-CL" dirty="0" err="1" smtClean="0"/>
              <a:t>Garcia</a:t>
            </a:r>
            <a:endParaRPr lang="es-CL" dirty="0" smtClean="0"/>
          </a:p>
          <a:p>
            <a:pPr algn="r"/>
            <a:r>
              <a:rPr lang="es-CL" dirty="0" smtClean="0"/>
              <a:t>Evelyn </a:t>
            </a:r>
            <a:r>
              <a:rPr lang="es-CL" dirty="0" err="1" smtClean="0"/>
              <a:t>Perez</a:t>
            </a:r>
            <a:endParaRPr lang="es-CL" dirty="0" smtClean="0"/>
          </a:p>
          <a:p>
            <a:pPr algn="r"/>
            <a:r>
              <a:rPr lang="es-CL" dirty="0" smtClean="0"/>
              <a:t>Ricardo </a:t>
            </a:r>
            <a:r>
              <a:rPr lang="es-CL" dirty="0" err="1" smtClean="0"/>
              <a:t>Sepulveda</a:t>
            </a:r>
            <a:endParaRPr lang="es-CL" dirty="0" smtClean="0"/>
          </a:p>
          <a:p>
            <a:pPr algn="r"/>
            <a:r>
              <a:rPr lang="es-CL" dirty="0" err="1" smtClean="0"/>
              <a:t>Ilse</a:t>
            </a:r>
            <a:r>
              <a:rPr lang="es-CL" dirty="0" smtClean="0"/>
              <a:t> Valderrama</a:t>
            </a:r>
          </a:p>
          <a:p>
            <a:pPr algn="r"/>
            <a:r>
              <a:rPr lang="es-CL" dirty="0" smtClean="0"/>
              <a:t>Francisco Garate</a:t>
            </a:r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87624" y="2564904"/>
            <a:ext cx="66967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err="1"/>
              <a:t>Objetivos</a:t>
            </a:r>
            <a:r>
              <a:rPr lang="en-US" sz="2000" b="1" u="sng" dirty="0"/>
              <a:t> de la </a:t>
            </a:r>
            <a:r>
              <a:rPr lang="en-US" sz="2000" b="1" u="sng" dirty="0" err="1"/>
              <a:t>organización</a:t>
            </a:r>
            <a:r>
              <a:rPr lang="en-US" sz="2000" dirty="0" smtClean="0"/>
              <a:t>:</a:t>
            </a:r>
          </a:p>
          <a:p>
            <a:r>
              <a:rPr lang="en-US" dirty="0" smtClean="0"/>
              <a:t> </a:t>
            </a:r>
            <a:endParaRPr lang="es-CL" dirty="0"/>
          </a:p>
          <a:p>
            <a:r>
              <a:rPr lang="en-US" b="1" dirty="0" err="1"/>
              <a:t>Docencia</a:t>
            </a:r>
            <a:r>
              <a:rPr lang="en-US" b="1" dirty="0"/>
              <a:t>: </a:t>
            </a:r>
            <a:r>
              <a:rPr lang="en-US" dirty="0" err="1"/>
              <a:t>Formar</a:t>
            </a:r>
            <a:r>
              <a:rPr lang="en-US" dirty="0"/>
              <a:t> </a:t>
            </a:r>
            <a:r>
              <a:rPr lang="en-US" dirty="0" err="1"/>
              <a:t>profesionales</a:t>
            </a:r>
            <a:r>
              <a:rPr lang="en-US" dirty="0"/>
              <a:t> con </a:t>
            </a:r>
            <a:r>
              <a:rPr lang="en-US" dirty="0" err="1"/>
              <a:t>competencia</a:t>
            </a:r>
            <a:r>
              <a:rPr lang="en-US" dirty="0"/>
              <a:t> </a:t>
            </a:r>
            <a:r>
              <a:rPr lang="en-US" dirty="0" err="1"/>
              <a:t>académicas</a:t>
            </a:r>
            <a:r>
              <a:rPr lang="en-US" dirty="0"/>
              <a:t> y </a:t>
            </a:r>
            <a:r>
              <a:rPr lang="en-US" dirty="0" err="1"/>
              <a:t>compromiso</a:t>
            </a:r>
            <a:r>
              <a:rPr lang="en-US" dirty="0"/>
              <a:t> </a:t>
            </a:r>
            <a:r>
              <a:rPr lang="en-US" dirty="0" smtClean="0"/>
              <a:t>social</a:t>
            </a:r>
          </a:p>
          <a:p>
            <a:endParaRPr lang="es-CL" dirty="0"/>
          </a:p>
          <a:p>
            <a:r>
              <a:rPr lang="en-US" b="1" dirty="0" err="1"/>
              <a:t>Investigación</a:t>
            </a:r>
            <a:r>
              <a:rPr lang="en-US" dirty="0"/>
              <a:t>: </a:t>
            </a:r>
            <a:r>
              <a:rPr lang="en-US" dirty="0" err="1"/>
              <a:t>generar</a:t>
            </a:r>
            <a:r>
              <a:rPr lang="en-US" dirty="0"/>
              <a:t> </a:t>
            </a:r>
            <a:r>
              <a:rPr lang="en-US" dirty="0" err="1"/>
              <a:t>conocimientos</a:t>
            </a:r>
            <a:r>
              <a:rPr lang="en-US" dirty="0"/>
              <a:t> </a:t>
            </a:r>
            <a:r>
              <a:rPr lang="en-US" dirty="0" err="1"/>
              <a:t>disciplinarios</a:t>
            </a:r>
            <a:r>
              <a:rPr lang="en-US" dirty="0"/>
              <a:t> con </a:t>
            </a:r>
            <a:r>
              <a:rPr lang="en-US" dirty="0" err="1"/>
              <a:t>impacto</a:t>
            </a:r>
            <a:r>
              <a:rPr lang="en-US" dirty="0"/>
              <a:t> en </a:t>
            </a:r>
            <a:r>
              <a:rPr lang="en-US" dirty="0" err="1"/>
              <a:t>programa</a:t>
            </a:r>
            <a:r>
              <a:rPr lang="en-US" dirty="0"/>
              <a:t> de </a:t>
            </a:r>
            <a:r>
              <a:rPr lang="en-US" dirty="0" err="1" smtClean="0"/>
              <a:t>formación</a:t>
            </a:r>
            <a:endParaRPr lang="en-US" dirty="0" smtClean="0"/>
          </a:p>
          <a:p>
            <a:endParaRPr lang="es-CL" dirty="0"/>
          </a:p>
          <a:p>
            <a:r>
              <a:rPr lang="en-US" b="1" dirty="0" err="1"/>
              <a:t>Extensión-vinculación</a:t>
            </a:r>
            <a:r>
              <a:rPr lang="en-US" b="1" dirty="0"/>
              <a:t> con el </a:t>
            </a:r>
            <a:r>
              <a:rPr lang="en-US" b="1" dirty="0" err="1"/>
              <a:t>medio</a:t>
            </a:r>
            <a:r>
              <a:rPr lang="en-US" b="1" dirty="0"/>
              <a:t>: </a:t>
            </a:r>
            <a:r>
              <a:rPr lang="en-US" dirty="0" err="1"/>
              <a:t>difundir</a:t>
            </a:r>
            <a:r>
              <a:rPr lang="en-US" dirty="0"/>
              <a:t> </a:t>
            </a:r>
            <a:r>
              <a:rPr lang="en-US" dirty="0" err="1"/>
              <a:t>actividades</a:t>
            </a:r>
            <a:r>
              <a:rPr lang="en-US" dirty="0"/>
              <a:t> con </a:t>
            </a:r>
            <a:r>
              <a:rPr lang="en-US" dirty="0" err="1"/>
              <a:t>impacto</a:t>
            </a:r>
            <a:r>
              <a:rPr lang="en-US" dirty="0"/>
              <a:t> en la </a:t>
            </a:r>
            <a:r>
              <a:rPr lang="en-US" dirty="0" err="1"/>
              <a:t>comunidad</a:t>
            </a:r>
            <a:endParaRPr lang="es-CL" dirty="0"/>
          </a:p>
          <a:p>
            <a:endParaRPr lang="es-CL" dirty="0"/>
          </a:p>
        </p:txBody>
      </p:sp>
      <p:sp>
        <p:nvSpPr>
          <p:cNvPr id="3" name="2 Rectángulo"/>
          <p:cNvSpPr/>
          <p:nvPr/>
        </p:nvSpPr>
        <p:spPr>
          <a:xfrm>
            <a:off x="2123728" y="908720"/>
            <a:ext cx="40394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Universidad</a:t>
            </a:r>
            <a:endParaRPr lang="es-E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>
            <a:off x="827584" y="5085184"/>
            <a:ext cx="806489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251520" y="260648"/>
            <a:ext cx="8640960" cy="158417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Rectángulo"/>
          <p:cNvSpPr/>
          <p:nvPr/>
        </p:nvSpPr>
        <p:spPr>
          <a:xfrm>
            <a:off x="251520" y="3429000"/>
            <a:ext cx="8640960" cy="158417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Rectángulo"/>
          <p:cNvSpPr/>
          <p:nvPr/>
        </p:nvSpPr>
        <p:spPr>
          <a:xfrm>
            <a:off x="251520" y="1844824"/>
            <a:ext cx="8640960" cy="158417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5" name="4 Conector recto"/>
          <p:cNvCxnSpPr/>
          <p:nvPr/>
        </p:nvCxnSpPr>
        <p:spPr>
          <a:xfrm>
            <a:off x="827584" y="-27384"/>
            <a:ext cx="0" cy="511256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827584" y="5157192"/>
            <a:ext cx="864096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Modelo Pedagógico</a:t>
            </a:r>
            <a:endParaRPr lang="es-CL" sz="1100" b="1" dirty="0"/>
          </a:p>
        </p:txBody>
      </p:sp>
      <p:sp>
        <p:nvSpPr>
          <p:cNvPr id="14" name="13 CuadroTexto"/>
          <p:cNvSpPr txBox="1"/>
          <p:nvPr/>
        </p:nvSpPr>
        <p:spPr>
          <a:xfrm rot="16200000">
            <a:off x="31997" y="4105603"/>
            <a:ext cx="1010606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b="1" dirty="0" smtClean="0"/>
              <a:t>Soporte</a:t>
            </a:r>
            <a:endParaRPr lang="es-CL" b="1" dirty="0"/>
          </a:p>
        </p:txBody>
      </p:sp>
      <p:sp>
        <p:nvSpPr>
          <p:cNvPr id="15" name="14 CuadroTexto"/>
          <p:cNvSpPr txBox="1"/>
          <p:nvPr/>
        </p:nvSpPr>
        <p:spPr>
          <a:xfrm rot="16200000">
            <a:off x="2892" y="2381485"/>
            <a:ext cx="1010606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b="1" dirty="0" smtClean="0"/>
              <a:t>Agente</a:t>
            </a:r>
            <a:endParaRPr lang="es-CL" b="1" dirty="0"/>
          </a:p>
        </p:txBody>
      </p:sp>
      <p:sp>
        <p:nvSpPr>
          <p:cNvPr id="16" name="15 CuadroTexto"/>
          <p:cNvSpPr txBox="1"/>
          <p:nvPr/>
        </p:nvSpPr>
        <p:spPr>
          <a:xfrm rot="16200000">
            <a:off x="2892" y="869317"/>
            <a:ext cx="1010606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b="1" dirty="0" smtClean="0"/>
              <a:t>Aprende</a:t>
            </a:r>
            <a:endParaRPr lang="es-CL" b="1" dirty="0"/>
          </a:p>
        </p:txBody>
      </p:sp>
      <p:sp>
        <p:nvSpPr>
          <p:cNvPr id="19" name="18 CuadroTexto"/>
          <p:cNvSpPr txBox="1"/>
          <p:nvPr/>
        </p:nvSpPr>
        <p:spPr>
          <a:xfrm rot="16200000">
            <a:off x="1750477" y="5890484"/>
            <a:ext cx="720080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Rectoría</a:t>
            </a:r>
            <a:endParaRPr lang="es-CL" sz="1100" b="1" dirty="0"/>
          </a:p>
        </p:txBody>
      </p:sp>
      <p:sp>
        <p:nvSpPr>
          <p:cNvPr id="20" name="19 CuadroTexto"/>
          <p:cNvSpPr txBox="1"/>
          <p:nvPr/>
        </p:nvSpPr>
        <p:spPr>
          <a:xfrm rot="16200000">
            <a:off x="1966502" y="5962492"/>
            <a:ext cx="864096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Facultades</a:t>
            </a:r>
            <a:endParaRPr lang="es-CL" sz="1100" b="1" dirty="0"/>
          </a:p>
        </p:txBody>
      </p:sp>
      <p:sp>
        <p:nvSpPr>
          <p:cNvPr id="21" name="20 CuadroTexto"/>
          <p:cNvSpPr txBox="1"/>
          <p:nvPr/>
        </p:nvSpPr>
        <p:spPr>
          <a:xfrm rot="16200000">
            <a:off x="2352962" y="5896332"/>
            <a:ext cx="720080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Escuelas</a:t>
            </a:r>
            <a:endParaRPr lang="es-CL" sz="1100" b="1" dirty="0"/>
          </a:p>
        </p:txBody>
      </p:sp>
      <p:sp>
        <p:nvSpPr>
          <p:cNvPr id="23" name="22 CuadroTexto"/>
          <p:cNvSpPr txBox="1"/>
          <p:nvPr/>
        </p:nvSpPr>
        <p:spPr>
          <a:xfrm>
            <a:off x="4283968" y="5157192"/>
            <a:ext cx="864096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Docencia</a:t>
            </a:r>
            <a:endParaRPr lang="es-CL" sz="1100" b="1" dirty="0"/>
          </a:p>
        </p:txBody>
      </p:sp>
      <p:sp>
        <p:nvSpPr>
          <p:cNvPr id="24" name="23 CuadroTexto"/>
          <p:cNvSpPr txBox="1"/>
          <p:nvPr/>
        </p:nvSpPr>
        <p:spPr>
          <a:xfrm>
            <a:off x="5292080" y="5157192"/>
            <a:ext cx="1152128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Investigación</a:t>
            </a:r>
            <a:endParaRPr lang="es-CL" sz="1100" b="1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588224" y="5157192"/>
            <a:ext cx="1224136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Vinculación con el Medio</a:t>
            </a:r>
            <a:endParaRPr lang="es-CL" sz="1100" b="1" dirty="0"/>
          </a:p>
        </p:txBody>
      </p:sp>
      <p:sp>
        <p:nvSpPr>
          <p:cNvPr id="26" name="25 CuadroTexto"/>
          <p:cNvSpPr txBox="1"/>
          <p:nvPr/>
        </p:nvSpPr>
        <p:spPr>
          <a:xfrm>
            <a:off x="7884368" y="5157192"/>
            <a:ext cx="1080120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Infraestructura</a:t>
            </a:r>
            <a:endParaRPr lang="es-CL" sz="1100" b="1" dirty="0"/>
          </a:p>
        </p:txBody>
      </p:sp>
      <p:sp>
        <p:nvSpPr>
          <p:cNvPr id="29" name="28 Elipse"/>
          <p:cNvSpPr/>
          <p:nvPr/>
        </p:nvSpPr>
        <p:spPr>
          <a:xfrm>
            <a:off x="1259632" y="3717032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0" name="29 CuadroTexto"/>
          <p:cNvSpPr txBox="1"/>
          <p:nvPr/>
        </p:nvSpPr>
        <p:spPr>
          <a:xfrm>
            <a:off x="1763688" y="5157192"/>
            <a:ext cx="1143744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Estructura Organizacional</a:t>
            </a:r>
            <a:endParaRPr lang="es-CL" sz="1100" b="1" dirty="0"/>
          </a:p>
        </p:txBody>
      </p:sp>
      <p:sp>
        <p:nvSpPr>
          <p:cNvPr id="32" name="31 CuadroTexto"/>
          <p:cNvSpPr txBox="1"/>
          <p:nvPr/>
        </p:nvSpPr>
        <p:spPr>
          <a:xfrm rot="16200000">
            <a:off x="2785011" y="6034498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Académicos</a:t>
            </a:r>
            <a:endParaRPr lang="es-CL" sz="1100" b="1" dirty="0"/>
          </a:p>
        </p:txBody>
      </p:sp>
      <p:sp>
        <p:nvSpPr>
          <p:cNvPr id="33" name="32 CuadroTexto"/>
          <p:cNvSpPr txBox="1"/>
          <p:nvPr/>
        </p:nvSpPr>
        <p:spPr>
          <a:xfrm rot="16200000">
            <a:off x="3073043" y="6034498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Alumnos/as</a:t>
            </a:r>
            <a:endParaRPr lang="es-CL" sz="1100" b="1" dirty="0"/>
          </a:p>
        </p:txBody>
      </p:sp>
      <p:sp>
        <p:nvSpPr>
          <p:cNvPr id="34" name="33 CuadroTexto"/>
          <p:cNvSpPr txBox="1"/>
          <p:nvPr/>
        </p:nvSpPr>
        <p:spPr>
          <a:xfrm rot="16200000">
            <a:off x="3269679" y="6131742"/>
            <a:ext cx="1190903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Funcionarios</a:t>
            </a:r>
            <a:endParaRPr lang="es-CL" sz="1100" b="1" dirty="0"/>
          </a:p>
        </p:txBody>
      </p:sp>
      <p:sp>
        <p:nvSpPr>
          <p:cNvPr id="35" name="34 CuadroTexto"/>
          <p:cNvSpPr txBox="1"/>
          <p:nvPr/>
        </p:nvSpPr>
        <p:spPr>
          <a:xfrm>
            <a:off x="2996208" y="5157191"/>
            <a:ext cx="1143744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Asociaciones</a:t>
            </a:r>
            <a:endParaRPr lang="es-CL" sz="1100" b="1" dirty="0"/>
          </a:p>
        </p:txBody>
      </p:sp>
      <p:sp>
        <p:nvSpPr>
          <p:cNvPr id="36" name="35 CuadroTexto"/>
          <p:cNvSpPr txBox="1"/>
          <p:nvPr/>
        </p:nvSpPr>
        <p:spPr>
          <a:xfrm rot="16200000">
            <a:off x="3910718" y="6034498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Académicos</a:t>
            </a:r>
            <a:endParaRPr lang="es-CL" sz="1100" b="1" dirty="0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4198750" y="6034498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Metodología</a:t>
            </a:r>
            <a:endParaRPr lang="es-CL" sz="1100" b="1" dirty="0"/>
          </a:p>
        </p:txBody>
      </p:sp>
      <p:sp>
        <p:nvSpPr>
          <p:cNvPr id="38" name="37 CuadroTexto"/>
          <p:cNvSpPr txBox="1"/>
          <p:nvPr/>
        </p:nvSpPr>
        <p:spPr>
          <a:xfrm rot="16200000">
            <a:off x="4486782" y="6034498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Evaluación</a:t>
            </a:r>
            <a:endParaRPr lang="es-CL" sz="1100" b="1" dirty="0"/>
          </a:p>
        </p:txBody>
      </p:sp>
      <p:sp>
        <p:nvSpPr>
          <p:cNvPr id="39" name="38 CuadroTexto"/>
          <p:cNvSpPr txBox="1"/>
          <p:nvPr/>
        </p:nvSpPr>
        <p:spPr>
          <a:xfrm rot="16200000">
            <a:off x="4945251" y="6034499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Pertinencia</a:t>
            </a:r>
            <a:endParaRPr lang="es-CL" sz="1100" b="1" dirty="0"/>
          </a:p>
        </p:txBody>
      </p:sp>
      <p:sp>
        <p:nvSpPr>
          <p:cNvPr id="40" name="39 CuadroTexto"/>
          <p:cNvSpPr txBox="1"/>
          <p:nvPr/>
        </p:nvSpPr>
        <p:spPr>
          <a:xfrm rot="16200000">
            <a:off x="5233283" y="6034499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Recursos</a:t>
            </a:r>
            <a:endParaRPr lang="es-CL" sz="1100" b="1" dirty="0"/>
          </a:p>
        </p:txBody>
      </p:sp>
      <p:sp>
        <p:nvSpPr>
          <p:cNvPr id="41" name="40 CuadroTexto"/>
          <p:cNvSpPr txBox="1"/>
          <p:nvPr/>
        </p:nvSpPr>
        <p:spPr>
          <a:xfrm rot="16200000">
            <a:off x="5521315" y="6034499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incentivos</a:t>
            </a:r>
            <a:endParaRPr lang="es-CL" sz="1100" b="1" dirty="0"/>
          </a:p>
        </p:txBody>
      </p:sp>
      <p:sp>
        <p:nvSpPr>
          <p:cNvPr id="42" name="41 CuadroTexto"/>
          <p:cNvSpPr txBox="1"/>
          <p:nvPr/>
        </p:nvSpPr>
        <p:spPr>
          <a:xfrm rot="16200000">
            <a:off x="5809347" y="6034499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Difusión</a:t>
            </a:r>
            <a:endParaRPr lang="es-CL" sz="1100" b="1" dirty="0"/>
          </a:p>
        </p:txBody>
      </p:sp>
      <p:sp>
        <p:nvSpPr>
          <p:cNvPr id="43" name="42 CuadroTexto"/>
          <p:cNvSpPr txBox="1"/>
          <p:nvPr/>
        </p:nvSpPr>
        <p:spPr>
          <a:xfrm rot="16200000">
            <a:off x="6385411" y="5949861"/>
            <a:ext cx="1008111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err="1" smtClean="0"/>
              <a:t>Trab</a:t>
            </a:r>
            <a:r>
              <a:rPr lang="es-CL" sz="1100" b="1" dirty="0" smtClean="0"/>
              <a:t>. Comunitario</a:t>
            </a:r>
            <a:endParaRPr lang="es-CL" sz="1100" b="1" dirty="0"/>
          </a:p>
        </p:txBody>
      </p:sp>
      <p:sp>
        <p:nvSpPr>
          <p:cNvPr id="44" name="43 CuadroTexto"/>
          <p:cNvSpPr txBox="1"/>
          <p:nvPr/>
        </p:nvSpPr>
        <p:spPr>
          <a:xfrm rot="16200000">
            <a:off x="6817459" y="6034498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Difusión</a:t>
            </a:r>
            <a:endParaRPr lang="es-CL" sz="1100" b="1" dirty="0"/>
          </a:p>
        </p:txBody>
      </p:sp>
      <p:sp>
        <p:nvSpPr>
          <p:cNvPr id="45" name="44 CuadroTexto"/>
          <p:cNvSpPr txBox="1"/>
          <p:nvPr/>
        </p:nvSpPr>
        <p:spPr>
          <a:xfrm rot="16200000">
            <a:off x="7524908" y="5949860"/>
            <a:ext cx="1008111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Laboratorios, biblioteca, </a:t>
            </a:r>
            <a:r>
              <a:rPr lang="es-CL" sz="1100" b="1" dirty="0" err="1" smtClean="0"/>
              <a:t>etc</a:t>
            </a:r>
            <a:endParaRPr lang="es-CL" sz="1100" b="1" dirty="0"/>
          </a:p>
        </p:txBody>
      </p:sp>
      <p:sp>
        <p:nvSpPr>
          <p:cNvPr id="46" name="45 CuadroTexto"/>
          <p:cNvSpPr txBox="1"/>
          <p:nvPr/>
        </p:nvSpPr>
        <p:spPr>
          <a:xfrm rot="16200000">
            <a:off x="8028965" y="5949860"/>
            <a:ext cx="1008111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Servicios </a:t>
            </a:r>
            <a:r>
              <a:rPr lang="es-CL" sz="1100" b="1" dirty="0" err="1" smtClean="0"/>
              <a:t>est</a:t>
            </a:r>
            <a:r>
              <a:rPr lang="es-CL" sz="1100" b="1" dirty="0" smtClean="0"/>
              <a:t>. Y </a:t>
            </a:r>
            <a:r>
              <a:rPr lang="es-CL" sz="1100" b="1" dirty="0" err="1" smtClean="0"/>
              <a:t>doc</a:t>
            </a:r>
            <a:endParaRPr lang="es-CL" sz="1100" b="1" dirty="0"/>
          </a:p>
        </p:txBody>
      </p:sp>
      <p:sp>
        <p:nvSpPr>
          <p:cNvPr id="47" name="46 CuadroTexto"/>
          <p:cNvSpPr txBox="1"/>
          <p:nvPr/>
        </p:nvSpPr>
        <p:spPr>
          <a:xfrm rot="16200000">
            <a:off x="8473643" y="6034498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Áreas Verdes</a:t>
            </a:r>
            <a:endParaRPr lang="es-CL" sz="1100" b="1" dirty="0"/>
          </a:p>
        </p:txBody>
      </p:sp>
      <p:sp>
        <p:nvSpPr>
          <p:cNvPr id="48" name="47 CuadroTexto"/>
          <p:cNvSpPr txBox="1"/>
          <p:nvPr/>
        </p:nvSpPr>
        <p:spPr>
          <a:xfrm>
            <a:off x="1043608" y="4005064"/>
            <a:ext cx="72008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Impuesto</a:t>
            </a:r>
            <a:endParaRPr lang="es-CL" sz="10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971600" y="2492896"/>
            <a:ext cx="93610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Consensuado</a:t>
            </a:r>
            <a:endParaRPr lang="es-CL" sz="10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1043608" y="836712"/>
            <a:ext cx="72008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Implicado</a:t>
            </a:r>
            <a:endParaRPr lang="es-CL" sz="10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1979712" y="4005064"/>
            <a:ext cx="72008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Impuesto</a:t>
            </a:r>
            <a:endParaRPr lang="es-CL" sz="10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2051720" y="2492897"/>
            <a:ext cx="648072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Elegido</a:t>
            </a:r>
            <a:endParaRPr lang="es-CL" sz="10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2051720" y="836712"/>
            <a:ext cx="576064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Elegido</a:t>
            </a:r>
          </a:p>
          <a:p>
            <a:r>
              <a:rPr lang="es-CL" sz="1000" dirty="0" err="1" smtClean="0"/>
              <a:t>Triestamental</a:t>
            </a:r>
            <a:endParaRPr lang="es-CL" sz="1000" dirty="0"/>
          </a:p>
        </p:txBody>
      </p:sp>
      <p:sp>
        <p:nvSpPr>
          <p:cNvPr id="54" name="53 CuadroTexto"/>
          <p:cNvSpPr txBox="1"/>
          <p:nvPr/>
        </p:nvSpPr>
        <p:spPr>
          <a:xfrm>
            <a:off x="3275856" y="4005064"/>
            <a:ext cx="72008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Pasiva</a:t>
            </a:r>
            <a:endParaRPr lang="es-CL" sz="1000" dirty="0"/>
          </a:p>
        </p:txBody>
      </p:sp>
      <p:sp>
        <p:nvSpPr>
          <p:cNvPr id="55" name="54 CuadroTexto"/>
          <p:cNvSpPr txBox="1"/>
          <p:nvPr/>
        </p:nvSpPr>
        <p:spPr>
          <a:xfrm>
            <a:off x="3347864" y="2492897"/>
            <a:ext cx="792088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Consultiva</a:t>
            </a:r>
            <a:endParaRPr lang="es-CL" sz="1000" dirty="0"/>
          </a:p>
        </p:txBody>
      </p:sp>
      <p:sp>
        <p:nvSpPr>
          <p:cNvPr id="56" name="55 CuadroTexto"/>
          <p:cNvSpPr txBox="1"/>
          <p:nvPr/>
        </p:nvSpPr>
        <p:spPr>
          <a:xfrm>
            <a:off x="3275856" y="908720"/>
            <a:ext cx="86409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Cooperativa</a:t>
            </a:r>
            <a:endParaRPr lang="es-CL" sz="1000" dirty="0"/>
          </a:p>
        </p:txBody>
      </p:sp>
      <p:sp>
        <p:nvSpPr>
          <p:cNvPr id="57" name="56 CuadroTexto"/>
          <p:cNvSpPr txBox="1"/>
          <p:nvPr/>
        </p:nvSpPr>
        <p:spPr>
          <a:xfrm>
            <a:off x="4355976" y="4005064"/>
            <a:ext cx="93610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Individualista</a:t>
            </a:r>
            <a:endParaRPr lang="es-CL" sz="1000" dirty="0"/>
          </a:p>
        </p:txBody>
      </p:sp>
      <p:sp>
        <p:nvSpPr>
          <p:cNvPr id="58" name="57 CuadroTexto"/>
          <p:cNvSpPr txBox="1"/>
          <p:nvPr/>
        </p:nvSpPr>
        <p:spPr>
          <a:xfrm>
            <a:off x="4427984" y="2492897"/>
            <a:ext cx="93610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Colaborador</a:t>
            </a:r>
            <a:endParaRPr lang="es-CL" sz="1000" dirty="0"/>
          </a:p>
        </p:txBody>
      </p:sp>
      <p:sp>
        <p:nvSpPr>
          <p:cNvPr id="59" name="58 CuadroTexto"/>
          <p:cNvSpPr txBox="1"/>
          <p:nvPr/>
        </p:nvSpPr>
        <p:spPr>
          <a:xfrm>
            <a:off x="4355976" y="908720"/>
            <a:ext cx="86409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Cooperativa</a:t>
            </a:r>
            <a:endParaRPr lang="es-CL" sz="1000" dirty="0"/>
          </a:p>
        </p:txBody>
      </p:sp>
      <p:sp>
        <p:nvSpPr>
          <p:cNvPr id="60" name="59 CuadroTexto"/>
          <p:cNvSpPr txBox="1"/>
          <p:nvPr/>
        </p:nvSpPr>
        <p:spPr>
          <a:xfrm>
            <a:off x="5652120" y="4005064"/>
            <a:ext cx="93610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Básica</a:t>
            </a:r>
            <a:endParaRPr lang="es-CL" sz="1000" dirty="0"/>
          </a:p>
        </p:txBody>
      </p:sp>
      <p:sp>
        <p:nvSpPr>
          <p:cNvPr id="61" name="60 CuadroTexto"/>
          <p:cNvSpPr txBox="1"/>
          <p:nvPr/>
        </p:nvSpPr>
        <p:spPr>
          <a:xfrm>
            <a:off x="5724128" y="2492897"/>
            <a:ext cx="93610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Disciplinaria</a:t>
            </a:r>
            <a:endParaRPr lang="es-CL" sz="1000" dirty="0"/>
          </a:p>
        </p:txBody>
      </p:sp>
      <p:sp>
        <p:nvSpPr>
          <p:cNvPr id="62" name="61 CuadroTexto"/>
          <p:cNvSpPr txBox="1"/>
          <p:nvPr/>
        </p:nvSpPr>
        <p:spPr>
          <a:xfrm>
            <a:off x="5652120" y="908720"/>
            <a:ext cx="86409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000" dirty="0" err="1" smtClean="0"/>
              <a:t>Multi</a:t>
            </a:r>
            <a:r>
              <a:rPr lang="es-CL" sz="1000" dirty="0" smtClean="0"/>
              <a:t>-disciplinar</a:t>
            </a:r>
            <a:endParaRPr lang="es-CL" sz="1000" dirty="0"/>
          </a:p>
        </p:txBody>
      </p:sp>
      <p:sp>
        <p:nvSpPr>
          <p:cNvPr id="63" name="62 CuadroTexto"/>
          <p:cNvSpPr txBox="1"/>
          <p:nvPr/>
        </p:nvSpPr>
        <p:spPr>
          <a:xfrm>
            <a:off x="6732240" y="4005064"/>
            <a:ext cx="93610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impuesta</a:t>
            </a:r>
            <a:endParaRPr lang="es-CL" sz="1000" dirty="0"/>
          </a:p>
        </p:txBody>
      </p:sp>
      <p:sp>
        <p:nvSpPr>
          <p:cNvPr id="64" name="63 CuadroTexto"/>
          <p:cNvSpPr txBox="1"/>
          <p:nvPr/>
        </p:nvSpPr>
        <p:spPr>
          <a:xfrm>
            <a:off x="6804248" y="2492897"/>
            <a:ext cx="93610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/>
              <a:t>P</a:t>
            </a:r>
            <a:r>
              <a:rPr lang="es-CL" sz="1000" dirty="0" smtClean="0"/>
              <a:t>articipativa</a:t>
            </a:r>
            <a:endParaRPr lang="es-CL" sz="1000" dirty="0"/>
          </a:p>
        </p:txBody>
      </p:sp>
      <p:sp>
        <p:nvSpPr>
          <p:cNvPr id="65" name="64 CuadroTexto"/>
          <p:cNvSpPr txBox="1"/>
          <p:nvPr/>
        </p:nvSpPr>
        <p:spPr>
          <a:xfrm>
            <a:off x="6804248" y="908720"/>
            <a:ext cx="86409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Integrada</a:t>
            </a:r>
            <a:endParaRPr lang="es-CL" sz="1000" dirty="0"/>
          </a:p>
        </p:txBody>
      </p:sp>
      <p:sp>
        <p:nvSpPr>
          <p:cNvPr id="66" name="65 CuadroTexto"/>
          <p:cNvSpPr txBox="1"/>
          <p:nvPr/>
        </p:nvSpPr>
        <p:spPr>
          <a:xfrm>
            <a:off x="7812360" y="4005064"/>
            <a:ext cx="93610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Mínima</a:t>
            </a:r>
            <a:endParaRPr lang="es-CL" sz="1000" dirty="0"/>
          </a:p>
        </p:txBody>
      </p:sp>
      <p:sp>
        <p:nvSpPr>
          <p:cNvPr id="67" name="66 CuadroTexto"/>
          <p:cNvSpPr txBox="1"/>
          <p:nvPr/>
        </p:nvSpPr>
        <p:spPr>
          <a:xfrm>
            <a:off x="7884368" y="2492897"/>
            <a:ext cx="93610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Adecuada</a:t>
            </a:r>
            <a:endParaRPr lang="es-CL" sz="1000" dirty="0"/>
          </a:p>
        </p:txBody>
      </p:sp>
      <p:sp>
        <p:nvSpPr>
          <p:cNvPr id="68" name="67 CuadroTexto"/>
          <p:cNvSpPr txBox="1"/>
          <p:nvPr/>
        </p:nvSpPr>
        <p:spPr>
          <a:xfrm>
            <a:off x="7884368" y="908720"/>
            <a:ext cx="86409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Óptima</a:t>
            </a:r>
            <a:endParaRPr lang="es-CL" sz="1000" dirty="0"/>
          </a:p>
        </p:txBody>
      </p:sp>
      <p:sp>
        <p:nvSpPr>
          <p:cNvPr id="69" name="68 Elipse"/>
          <p:cNvSpPr/>
          <p:nvPr/>
        </p:nvSpPr>
        <p:spPr>
          <a:xfrm>
            <a:off x="2267744" y="2204864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0" name="69 Elipse"/>
          <p:cNvSpPr/>
          <p:nvPr/>
        </p:nvSpPr>
        <p:spPr>
          <a:xfrm>
            <a:off x="3635896" y="2204864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1" name="70 Elipse"/>
          <p:cNvSpPr/>
          <p:nvPr/>
        </p:nvSpPr>
        <p:spPr>
          <a:xfrm>
            <a:off x="4716016" y="3717032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2" name="71 Elipse"/>
          <p:cNvSpPr/>
          <p:nvPr/>
        </p:nvSpPr>
        <p:spPr>
          <a:xfrm>
            <a:off x="6084168" y="2204864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5" name="74 Elipse"/>
          <p:cNvSpPr/>
          <p:nvPr/>
        </p:nvSpPr>
        <p:spPr>
          <a:xfrm>
            <a:off x="8172400" y="2204864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6" name="75 Elipse"/>
          <p:cNvSpPr/>
          <p:nvPr/>
        </p:nvSpPr>
        <p:spPr>
          <a:xfrm>
            <a:off x="7092280" y="3717032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78" name="77 Conector recto"/>
          <p:cNvCxnSpPr/>
          <p:nvPr/>
        </p:nvCxnSpPr>
        <p:spPr>
          <a:xfrm flipV="1">
            <a:off x="1259632" y="2348880"/>
            <a:ext cx="1008112" cy="151216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>
            <a:endCxn id="72" idx="3"/>
          </p:cNvCxnSpPr>
          <p:nvPr/>
        </p:nvCxnSpPr>
        <p:spPr>
          <a:xfrm flipV="1">
            <a:off x="4788024" y="2389252"/>
            <a:ext cx="1327780" cy="147179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>
            <a:endCxn id="75" idx="3"/>
          </p:cNvCxnSpPr>
          <p:nvPr/>
        </p:nvCxnSpPr>
        <p:spPr>
          <a:xfrm flipV="1">
            <a:off x="7164288" y="2389252"/>
            <a:ext cx="1039748" cy="147179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"/>
          <p:cNvCxnSpPr>
            <a:stCxn id="69" idx="7"/>
            <a:endCxn id="70" idx="1"/>
          </p:cNvCxnSpPr>
          <p:nvPr/>
        </p:nvCxnSpPr>
        <p:spPr>
          <a:xfrm>
            <a:off x="2452132" y="2236500"/>
            <a:ext cx="12154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>
            <a:off x="6156176" y="2348880"/>
            <a:ext cx="1120492" cy="1435792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>
            <a:endCxn id="70" idx="5"/>
          </p:cNvCxnSpPr>
          <p:nvPr/>
        </p:nvCxnSpPr>
        <p:spPr>
          <a:xfrm flipH="1" flipV="1">
            <a:off x="3820284" y="2389252"/>
            <a:ext cx="959356" cy="153542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23728" y="0"/>
            <a:ext cx="432048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de Mejora</a:t>
            </a:r>
          </a:p>
          <a:p>
            <a:endParaRPr lang="es-CL" dirty="0" smtClean="0"/>
          </a:p>
          <a:p>
            <a:pPr>
              <a:buFont typeface="Arial" pitchFamily="34" charset="0"/>
              <a:buChar char="•"/>
            </a:pPr>
            <a:r>
              <a:rPr lang="es-CL" sz="1200" dirty="0" smtClean="0"/>
              <a:t>Jornadas de Trabajo por estamento y organigrama</a:t>
            </a:r>
          </a:p>
          <a:p>
            <a:pPr>
              <a:buFont typeface="Arial" pitchFamily="34" charset="0"/>
              <a:buChar char="•"/>
            </a:pPr>
            <a:r>
              <a:rPr lang="es-CL" sz="1200" dirty="0" smtClean="0"/>
              <a:t> Consejos Académicos</a:t>
            </a:r>
          </a:p>
          <a:p>
            <a:pPr>
              <a:buFont typeface="Arial" pitchFamily="34" charset="0"/>
              <a:buChar char="•"/>
            </a:pPr>
            <a:r>
              <a:rPr lang="es-CL" sz="1200" dirty="0" smtClean="0"/>
              <a:t>Claustro </a:t>
            </a:r>
            <a:r>
              <a:rPr lang="es-CL" sz="1200" dirty="0" err="1" smtClean="0"/>
              <a:t>Triestamental</a:t>
            </a:r>
            <a:endParaRPr lang="es-CL" sz="1200" dirty="0" smtClean="0"/>
          </a:p>
          <a:p>
            <a:pPr>
              <a:buFont typeface="Arial" pitchFamily="34" charset="0"/>
              <a:buChar char="•"/>
            </a:pPr>
            <a:r>
              <a:rPr lang="es-CL" sz="1200" dirty="0" smtClean="0"/>
              <a:t>Elaboración Proyecto Desarrollo Institucional</a:t>
            </a:r>
          </a:p>
          <a:p>
            <a:pPr>
              <a:buFont typeface="Arial" pitchFamily="34" charset="0"/>
              <a:buChar char="•"/>
            </a:pPr>
            <a:r>
              <a:rPr lang="es-CL" sz="1200" dirty="0" smtClean="0"/>
              <a:t>Ejecutar Proyecto Desarrollo Institucional </a:t>
            </a:r>
          </a:p>
          <a:p>
            <a:pPr>
              <a:buFont typeface="Arial" pitchFamily="34" charset="0"/>
              <a:buChar char="•"/>
            </a:pPr>
            <a:endParaRPr lang="es-CL" sz="1200" dirty="0" smtClean="0"/>
          </a:p>
          <a:p>
            <a:pPr>
              <a:buFont typeface="Arial" pitchFamily="34" charset="0"/>
              <a:buChar char="•"/>
            </a:pPr>
            <a:endParaRPr lang="es-CL" sz="1200" dirty="0"/>
          </a:p>
          <a:p>
            <a:pPr>
              <a:buFont typeface="Wingdings" pitchFamily="2" charset="2"/>
              <a:buChar char="§"/>
            </a:pPr>
            <a:r>
              <a:rPr lang="es-CL" sz="1200" dirty="0" smtClean="0"/>
              <a:t>Catastro Recursos</a:t>
            </a:r>
          </a:p>
          <a:p>
            <a:pPr lvl="1">
              <a:buFont typeface="Wingdings" pitchFamily="2" charset="2"/>
              <a:buChar char="§"/>
            </a:pPr>
            <a:r>
              <a:rPr lang="es-CL" sz="1200" dirty="0" smtClean="0"/>
              <a:t>Jornada y jerarquía académica</a:t>
            </a:r>
          </a:p>
          <a:p>
            <a:pPr lvl="1">
              <a:buFont typeface="Wingdings" pitchFamily="2" charset="2"/>
              <a:buChar char="§"/>
            </a:pPr>
            <a:r>
              <a:rPr lang="es-CL" sz="1200" dirty="0" smtClean="0"/>
              <a:t>Grado Académicos y especialización</a:t>
            </a:r>
          </a:p>
          <a:p>
            <a:pPr lvl="1">
              <a:buFont typeface="Wingdings" pitchFamily="2" charset="2"/>
              <a:buChar char="§"/>
            </a:pPr>
            <a:r>
              <a:rPr lang="es-CL" sz="1200" dirty="0" smtClean="0"/>
              <a:t>N de publicaciones</a:t>
            </a:r>
          </a:p>
          <a:p>
            <a:pPr lvl="1">
              <a:buFont typeface="Wingdings" pitchFamily="2" charset="2"/>
              <a:buChar char="§"/>
            </a:pPr>
            <a:r>
              <a:rPr lang="es-CL" sz="1200" dirty="0" smtClean="0"/>
              <a:t>N de investigaciones</a:t>
            </a:r>
          </a:p>
          <a:p>
            <a:pPr>
              <a:buFont typeface="Wingdings" pitchFamily="2" charset="2"/>
              <a:buChar char="§"/>
            </a:pPr>
            <a:r>
              <a:rPr lang="es-CL" sz="1200" dirty="0" smtClean="0"/>
              <a:t>Perfil Docente</a:t>
            </a:r>
          </a:p>
          <a:p>
            <a:pPr>
              <a:buFont typeface="Wingdings" pitchFamily="2" charset="2"/>
              <a:buChar char="§"/>
            </a:pPr>
            <a:r>
              <a:rPr lang="es-CL" sz="1200" dirty="0" smtClean="0"/>
              <a:t>Capacitación Docente</a:t>
            </a:r>
          </a:p>
          <a:p>
            <a:pPr>
              <a:buFont typeface="Wingdings" pitchFamily="2" charset="2"/>
              <a:buChar char="§"/>
            </a:pPr>
            <a:r>
              <a:rPr lang="es-CL" sz="1200" dirty="0" smtClean="0"/>
              <a:t>Metodologías</a:t>
            </a:r>
          </a:p>
          <a:p>
            <a:pPr>
              <a:buFont typeface="Wingdings" pitchFamily="2" charset="2"/>
              <a:buChar char="§"/>
            </a:pPr>
            <a:r>
              <a:rPr lang="es-CL" sz="1200" dirty="0" smtClean="0"/>
              <a:t>Trabajo Colaborativo entre departamentos y facultades</a:t>
            </a:r>
          </a:p>
          <a:p>
            <a:pPr>
              <a:buFont typeface="Wingdings" pitchFamily="2" charset="2"/>
              <a:buChar char="§"/>
            </a:pPr>
            <a:r>
              <a:rPr lang="es-CL" sz="1200" dirty="0" smtClean="0"/>
              <a:t>Investigaciones Multidisciplinares</a:t>
            </a:r>
          </a:p>
          <a:p>
            <a:pPr>
              <a:buFont typeface="Wingdings" pitchFamily="2" charset="2"/>
              <a:buChar char="§"/>
            </a:pPr>
            <a:r>
              <a:rPr lang="es-CL" sz="1200" dirty="0" smtClean="0"/>
              <a:t>Articulaciones interdisciplinar </a:t>
            </a:r>
          </a:p>
          <a:p>
            <a:pPr>
              <a:buFont typeface="Arial" pitchFamily="34" charset="0"/>
              <a:buChar char="•"/>
            </a:pPr>
            <a:r>
              <a:rPr lang="es-CL" sz="1200" dirty="0" smtClean="0"/>
              <a:t>Procedimientos institucionales de evaluación</a:t>
            </a:r>
          </a:p>
          <a:p>
            <a:pPr>
              <a:buFont typeface="Arial" pitchFamily="34" charset="0"/>
              <a:buChar char="•"/>
            </a:pPr>
            <a:endParaRPr lang="es-CL" sz="1200" dirty="0" smtClean="0"/>
          </a:p>
          <a:p>
            <a:pPr>
              <a:buFont typeface="Arial" pitchFamily="34" charset="0"/>
              <a:buChar char="•"/>
            </a:pPr>
            <a:endParaRPr lang="es-CL" sz="1200" dirty="0"/>
          </a:p>
          <a:p>
            <a:pPr>
              <a:buFont typeface="Arial" pitchFamily="34" charset="0"/>
              <a:buChar char="•"/>
            </a:pPr>
            <a:endParaRPr lang="es-CL" sz="1200" dirty="0"/>
          </a:p>
          <a:p>
            <a:pPr>
              <a:buFont typeface="Arial" pitchFamily="34" charset="0"/>
              <a:buChar char="•"/>
            </a:pPr>
            <a:r>
              <a:rPr lang="es-CL" sz="1200" dirty="0" smtClean="0"/>
              <a:t>Trabajo colaborativo y participación universidad – comunidad</a:t>
            </a:r>
          </a:p>
          <a:p>
            <a:pPr>
              <a:buFont typeface="Arial" pitchFamily="34" charset="0"/>
              <a:buChar char="•"/>
            </a:pPr>
            <a:r>
              <a:rPr lang="es-CL" sz="1200" dirty="0" smtClean="0"/>
              <a:t>Capacitaciones y talleres a la comunidad</a:t>
            </a:r>
          </a:p>
          <a:p>
            <a:pPr>
              <a:buFont typeface="Arial" pitchFamily="34" charset="0"/>
              <a:buChar char="•"/>
            </a:pPr>
            <a:r>
              <a:rPr lang="es-CL" sz="1200" dirty="0" smtClean="0"/>
              <a:t>Actividades de intervención comunitario</a:t>
            </a:r>
          </a:p>
          <a:p>
            <a:pPr>
              <a:buFont typeface="Arial" pitchFamily="34" charset="0"/>
              <a:buChar char="•"/>
            </a:pPr>
            <a:r>
              <a:rPr lang="es-CL" sz="1200" dirty="0" smtClean="0"/>
              <a:t>Reuniones periódicas Municipales</a:t>
            </a:r>
          </a:p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3" name="2 CuadroTexto"/>
          <p:cNvSpPr txBox="1"/>
          <p:nvPr/>
        </p:nvSpPr>
        <p:spPr>
          <a:xfrm>
            <a:off x="755576" y="836712"/>
            <a:ext cx="1224136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600" b="1" dirty="0" smtClean="0"/>
              <a:t>Modelo Pedagógico</a:t>
            </a:r>
            <a:endParaRPr lang="es-CL" sz="16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899592" y="2564904"/>
            <a:ext cx="1008112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600" b="1" dirty="0" smtClean="0"/>
              <a:t>Docencia</a:t>
            </a:r>
            <a:endParaRPr lang="es-CL" sz="16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4653136"/>
            <a:ext cx="1224136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600" b="1" dirty="0" smtClean="0"/>
              <a:t>Vinculación con el Medio</a:t>
            </a:r>
            <a:endParaRPr lang="es-CL" sz="1600" b="1" dirty="0"/>
          </a:p>
        </p:txBody>
      </p:sp>
      <p:sp>
        <p:nvSpPr>
          <p:cNvPr id="6" name="5 Cerrar llave"/>
          <p:cNvSpPr/>
          <p:nvPr/>
        </p:nvSpPr>
        <p:spPr>
          <a:xfrm>
            <a:off x="6372200" y="620688"/>
            <a:ext cx="216024" cy="4680520"/>
          </a:xfrm>
          <a:prstGeom prst="righ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CuadroTexto"/>
          <p:cNvSpPr txBox="1"/>
          <p:nvPr/>
        </p:nvSpPr>
        <p:spPr>
          <a:xfrm>
            <a:off x="7236296" y="404664"/>
            <a:ext cx="4320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 smtClean="0"/>
              <a:t>Coherencia</a:t>
            </a:r>
            <a:endParaRPr lang="es-CL" sz="3200" dirty="0"/>
          </a:p>
        </p:txBody>
      </p:sp>
      <p:sp>
        <p:nvSpPr>
          <p:cNvPr id="8" name="7 Flecha curvada hacia la derecha"/>
          <p:cNvSpPr/>
          <p:nvPr/>
        </p:nvSpPr>
        <p:spPr>
          <a:xfrm>
            <a:off x="251520" y="1196752"/>
            <a:ext cx="288032" cy="151216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9" name="8 Flecha curvada hacia la derecha"/>
          <p:cNvSpPr/>
          <p:nvPr/>
        </p:nvSpPr>
        <p:spPr>
          <a:xfrm>
            <a:off x="72008" y="1412776"/>
            <a:ext cx="539552" cy="345638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>
            <a:off x="827584" y="5085184"/>
            <a:ext cx="806489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251520" y="260648"/>
            <a:ext cx="8640960" cy="158417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Rectángulo"/>
          <p:cNvSpPr/>
          <p:nvPr/>
        </p:nvSpPr>
        <p:spPr>
          <a:xfrm>
            <a:off x="251520" y="3429000"/>
            <a:ext cx="8640960" cy="158417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Rectángulo"/>
          <p:cNvSpPr/>
          <p:nvPr/>
        </p:nvSpPr>
        <p:spPr>
          <a:xfrm>
            <a:off x="251520" y="1844824"/>
            <a:ext cx="8640960" cy="158417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5" name="4 Conector recto"/>
          <p:cNvCxnSpPr/>
          <p:nvPr/>
        </p:nvCxnSpPr>
        <p:spPr>
          <a:xfrm>
            <a:off x="827584" y="-27384"/>
            <a:ext cx="0" cy="511256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827584" y="5157192"/>
            <a:ext cx="864096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Modelo Pedagógico</a:t>
            </a:r>
            <a:endParaRPr lang="es-CL" sz="1100" b="1" dirty="0"/>
          </a:p>
        </p:txBody>
      </p:sp>
      <p:sp>
        <p:nvSpPr>
          <p:cNvPr id="14" name="13 CuadroTexto"/>
          <p:cNvSpPr txBox="1"/>
          <p:nvPr/>
        </p:nvSpPr>
        <p:spPr>
          <a:xfrm rot="16200000">
            <a:off x="31997" y="4105603"/>
            <a:ext cx="1010606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b="1" dirty="0" smtClean="0"/>
              <a:t>Soporte</a:t>
            </a:r>
            <a:endParaRPr lang="es-CL" b="1" dirty="0"/>
          </a:p>
        </p:txBody>
      </p:sp>
      <p:sp>
        <p:nvSpPr>
          <p:cNvPr id="15" name="14 CuadroTexto"/>
          <p:cNvSpPr txBox="1"/>
          <p:nvPr/>
        </p:nvSpPr>
        <p:spPr>
          <a:xfrm rot="16200000">
            <a:off x="2892" y="2381485"/>
            <a:ext cx="1010606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b="1" dirty="0" smtClean="0"/>
              <a:t>Agente</a:t>
            </a:r>
            <a:endParaRPr lang="es-CL" b="1" dirty="0"/>
          </a:p>
        </p:txBody>
      </p:sp>
      <p:sp>
        <p:nvSpPr>
          <p:cNvPr id="16" name="15 CuadroTexto"/>
          <p:cNvSpPr txBox="1"/>
          <p:nvPr/>
        </p:nvSpPr>
        <p:spPr>
          <a:xfrm rot="16200000">
            <a:off x="2892" y="869317"/>
            <a:ext cx="1010606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b="1" dirty="0" smtClean="0"/>
              <a:t>Aprende</a:t>
            </a:r>
            <a:endParaRPr lang="es-CL" b="1" dirty="0"/>
          </a:p>
        </p:txBody>
      </p:sp>
      <p:sp>
        <p:nvSpPr>
          <p:cNvPr id="19" name="18 CuadroTexto"/>
          <p:cNvSpPr txBox="1"/>
          <p:nvPr/>
        </p:nvSpPr>
        <p:spPr>
          <a:xfrm rot="16200000">
            <a:off x="1750477" y="5890484"/>
            <a:ext cx="720080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Rectoría</a:t>
            </a:r>
            <a:endParaRPr lang="es-CL" sz="1100" b="1" dirty="0"/>
          </a:p>
        </p:txBody>
      </p:sp>
      <p:sp>
        <p:nvSpPr>
          <p:cNvPr id="20" name="19 CuadroTexto"/>
          <p:cNvSpPr txBox="1"/>
          <p:nvPr/>
        </p:nvSpPr>
        <p:spPr>
          <a:xfrm rot="16200000">
            <a:off x="1966502" y="5962492"/>
            <a:ext cx="864096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Facultades</a:t>
            </a:r>
            <a:endParaRPr lang="es-CL" sz="1100" b="1" dirty="0"/>
          </a:p>
        </p:txBody>
      </p:sp>
      <p:sp>
        <p:nvSpPr>
          <p:cNvPr id="21" name="20 CuadroTexto"/>
          <p:cNvSpPr txBox="1"/>
          <p:nvPr/>
        </p:nvSpPr>
        <p:spPr>
          <a:xfrm rot="16200000">
            <a:off x="2352962" y="5896332"/>
            <a:ext cx="720080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Escuelas</a:t>
            </a:r>
            <a:endParaRPr lang="es-CL" sz="1100" b="1" dirty="0"/>
          </a:p>
        </p:txBody>
      </p:sp>
      <p:sp>
        <p:nvSpPr>
          <p:cNvPr id="23" name="22 CuadroTexto"/>
          <p:cNvSpPr txBox="1"/>
          <p:nvPr/>
        </p:nvSpPr>
        <p:spPr>
          <a:xfrm>
            <a:off x="4283968" y="5157192"/>
            <a:ext cx="864096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Docencia</a:t>
            </a:r>
            <a:endParaRPr lang="es-CL" sz="1100" b="1" dirty="0"/>
          </a:p>
        </p:txBody>
      </p:sp>
      <p:sp>
        <p:nvSpPr>
          <p:cNvPr id="24" name="23 CuadroTexto"/>
          <p:cNvSpPr txBox="1"/>
          <p:nvPr/>
        </p:nvSpPr>
        <p:spPr>
          <a:xfrm>
            <a:off x="5292080" y="5157192"/>
            <a:ext cx="1152128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Investigación</a:t>
            </a:r>
            <a:endParaRPr lang="es-CL" sz="1100" b="1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588224" y="5157192"/>
            <a:ext cx="1224136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Vinculación con el Medio</a:t>
            </a:r>
            <a:endParaRPr lang="es-CL" sz="1100" b="1" dirty="0"/>
          </a:p>
        </p:txBody>
      </p:sp>
      <p:sp>
        <p:nvSpPr>
          <p:cNvPr id="26" name="25 CuadroTexto"/>
          <p:cNvSpPr txBox="1"/>
          <p:nvPr/>
        </p:nvSpPr>
        <p:spPr>
          <a:xfrm>
            <a:off x="7884368" y="5157192"/>
            <a:ext cx="1080120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Infraestructura</a:t>
            </a:r>
            <a:endParaRPr lang="es-CL" sz="1100" b="1" dirty="0"/>
          </a:p>
        </p:txBody>
      </p:sp>
      <p:sp>
        <p:nvSpPr>
          <p:cNvPr id="29" name="28 Elipse"/>
          <p:cNvSpPr/>
          <p:nvPr/>
        </p:nvSpPr>
        <p:spPr>
          <a:xfrm>
            <a:off x="1259632" y="3717032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0" name="29 CuadroTexto"/>
          <p:cNvSpPr txBox="1"/>
          <p:nvPr/>
        </p:nvSpPr>
        <p:spPr>
          <a:xfrm>
            <a:off x="1763688" y="5157192"/>
            <a:ext cx="1143744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Estructura Organizacional</a:t>
            </a:r>
            <a:endParaRPr lang="es-CL" sz="1100" b="1" dirty="0"/>
          </a:p>
        </p:txBody>
      </p:sp>
      <p:sp>
        <p:nvSpPr>
          <p:cNvPr id="32" name="31 CuadroTexto"/>
          <p:cNvSpPr txBox="1"/>
          <p:nvPr/>
        </p:nvSpPr>
        <p:spPr>
          <a:xfrm rot="16200000">
            <a:off x="2785011" y="6034498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Académicos</a:t>
            </a:r>
            <a:endParaRPr lang="es-CL" sz="1100" b="1" dirty="0"/>
          </a:p>
        </p:txBody>
      </p:sp>
      <p:sp>
        <p:nvSpPr>
          <p:cNvPr id="33" name="32 CuadroTexto"/>
          <p:cNvSpPr txBox="1"/>
          <p:nvPr/>
        </p:nvSpPr>
        <p:spPr>
          <a:xfrm rot="16200000">
            <a:off x="3073043" y="6034498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Alumnos/as</a:t>
            </a:r>
            <a:endParaRPr lang="es-CL" sz="1100" b="1" dirty="0"/>
          </a:p>
        </p:txBody>
      </p:sp>
      <p:sp>
        <p:nvSpPr>
          <p:cNvPr id="34" name="33 CuadroTexto"/>
          <p:cNvSpPr txBox="1"/>
          <p:nvPr/>
        </p:nvSpPr>
        <p:spPr>
          <a:xfrm rot="16200000">
            <a:off x="3269679" y="6131742"/>
            <a:ext cx="1190903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Funcionarios</a:t>
            </a:r>
            <a:endParaRPr lang="es-CL" sz="1100" b="1" dirty="0"/>
          </a:p>
        </p:txBody>
      </p:sp>
      <p:sp>
        <p:nvSpPr>
          <p:cNvPr id="35" name="34 CuadroTexto"/>
          <p:cNvSpPr txBox="1"/>
          <p:nvPr/>
        </p:nvSpPr>
        <p:spPr>
          <a:xfrm>
            <a:off x="2996208" y="5157191"/>
            <a:ext cx="1143744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Asociaciones</a:t>
            </a:r>
            <a:endParaRPr lang="es-CL" sz="1100" b="1" dirty="0"/>
          </a:p>
        </p:txBody>
      </p:sp>
      <p:sp>
        <p:nvSpPr>
          <p:cNvPr id="36" name="35 CuadroTexto"/>
          <p:cNvSpPr txBox="1"/>
          <p:nvPr/>
        </p:nvSpPr>
        <p:spPr>
          <a:xfrm rot="16200000">
            <a:off x="3910718" y="6034498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Académicos</a:t>
            </a:r>
            <a:endParaRPr lang="es-CL" sz="1100" b="1" dirty="0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4198750" y="6034498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Metodología</a:t>
            </a:r>
            <a:endParaRPr lang="es-CL" sz="1100" b="1" dirty="0"/>
          </a:p>
        </p:txBody>
      </p:sp>
      <p:sp>
        <p:nvSpPr>
          <p:cNvPr id="38" name="37 CuadroTexto"/>
          <p:cNvSpPr txBox="1"/>
          <p:nvPr/>
        </p:nvSpPr>
        <p:spPr>
          <a:xfrm rot="16200000">
            <a:off x="4486782" y="6034498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Evaluación</a:t>
            </a:r>
            <a:endParaRPr lang="es-CL" sz="1100" b="1" dirty="0"/>
          </a:p>
        </p:txBody>
      </p:sp>
      <p:sp>
        <p:nvSpPr>
          <p:cNvPr id="39" name="38 CuadroTexto"/>
          <p:cNvSpPr txBox="1"/>
          <p:nvPr/>
        </p:nvSpPr>
        <p:spPr>
          <a:xfrm rot="16200000">
            <a:off x="4945251" y="6034499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Pertinencia</a:t>
            </a:r>
            <a:endParaRPr lang="es-CL" sz="1100" b="1" dirty="0"/>
          </a:p>
        </p:txBody>
      </p:sp>
      <p:sp>
        <p:nvSpPr>
          <p:cNvPr id="40" name="39 CuadroTexto"/>
          <p:cNvSpPr txBox="1"/>
          <p:nvPr/>
        </p:nvSpPr>
        <p:spPr>
          <a:xfrm rot="16200000">
            <a:off x="5233283" y="6034499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Recursos</a:t>
            </a:r>
            <a:endParaRPr lang="es-CL" sz="1100" b="1" dirty="0"/>
          </a:p>
        </p:txBody>
      </p:sp>
      <p:sp>
        <p:nvSpPr>
          <p:cNvPr id="41" name="40 CuadroTexto"/>
          <p:cNvSpPr txBox="1"/>
          <p:nvPr/>
        </p:nvSpPr>
        <p:spPr>
          <a:xfrm rot="16200000">
            <a:off x="5521315" y="6034499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incentivos</a:t>
            </a:r>
            <a:endParaRPr lang="es-CL" sz="1100" b="1" dirty="0"/>
          </a:p>
        </p:txBody>
      </p:sp>
      <p:sp>
        <p:nvSpPr>
          <p:cNvPr id="42" name="41 CuadroTexto"/>
          <p:cNvSpPr txBox="1"/>
          <p:nvPr/>
        </p:nvSpPr>
        <p:spPr>
          <a:xfrm rot="16200000">
            <a:off x="5809347" y="6034499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Difusión</a:t>
            </a:r>
            <a:endParaRPr lang="es-CL" sz="1100" b="1" dirty="0"/>
          </a:p>
        </p:txBody>
      </p:sp>
      <p:sp>
        <p:nvSpPr>
          <p:cNvPr id="43" name="42 CuadroTexto"/>
          <p:cNvSpPr txBox="1"/>
          <p:nvPr/>
        </p:nvSpPr>
        <p:spPr>
          <a:xfrm rot="16200000">
            <a:off x="6385411" y="5949861"/>
            <a:ext cx="1008111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err="1" smtClean="0"/>
              <a:t>Trab</a:t>
            </a:r>
            <a:r>
              <a:rPr lang="es-CL" sz="1100" b="1" dirty="0" smtClean="0"/>
              <a:t>. Comunitario</a:t>
            </a:r>
            <a:endParaRPr lang="es-CL" sz="1100" b="1" dirty="0"/>
          </a:p>
        </p:txBody>
      </p:sp>
      <p:sp>
        <p:nvSpPr>
          <p:cNvPr id="44" name="43 CuadroTexto"/>
          <p:cNvSpPr txBox="1"/>
          <p:nvPr/>
        </p:nvSpPr>
        <p:spPr>
          <a:xfrm rot="16200000">
            <a:off x="6817459" y="6034498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Difusión</a:t>
            </a:r>
            <a:endParaRPr lang="es-CL" sz="1100" b="1" dirty="0"/>
          </a:p>
        </p:txBody>
      </p:sp>
      <p:sp>
        <p:nvSpPr>
          <p:cNvPr id="48" name="47 CuadroTexto"/>
          <p:cNvSpPr txBox="1"/>
          <p:nvPr/>
        </p:nvSpPr>
        <p:spPr>
          <a:xfrm>
            <a:off x="1043608" y="4005064"/>
            <a:ext cx="72008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Impuesto</a:t>
            </a:r>
            <a:endParaRPr lang="es-CL" sz="10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971600" y="2492896"/>
            <a:ext cx="93610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Consensuado</a:t>
            </a:r>
            <a:endParaRPr lang="es-CL" sz="10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1043608" y="836712"/>
            <a:ext cx="72008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Implicado</a:t>
            </a:r>
            <a:endParaRPr lang="es-CL" sz="10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1979712" y="4005064"/>
            <a:ext cx="72008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Impuesto</a:t>
            </a:r>
            <a:endParaRPr lang="es-CL" sz="10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2051720" y="2492897"/>
            <a:ext cx="648072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Elegido</a:t>
            </a:r>
            <a:endParaRPr lang="es-CL" sz="10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2051720" y="836712"/>
            <a:ext cx="576064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Elegido</a:t>
            </a:r>
          </a:p>
          <a:p>
            <a:r>
              <a:rPr lang="es-CL" sz="1000" dirty="0" err="1" smtClean="0"/>
              <a:t>Triestamental</a:t>
            </a:r>
            <a:endParaRPr lang="es-CL" sz="1000" dirty="0"/>
          </a:p>
        </p:txBody>
      </p:sp>
      <p:sp>
        <p:nvSpPr>
          <p:cNvPr id="54" name="53 CuadroTexto"/>
          <p:cNvSpPr txBox="1"/>
          <p:nvPr/>
        </p:nvSpPr>
        <p:spPr>
          <a:xfrm>
            <a:off x="3275856" y="4005064"/>
            <a:ext cx="72008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Pasiva</a:t>
            </a:r>
            <a:endParaRPr lang="es-CL" sz="1000" dirty="0"/>
          </a:p>
        </p:txBody>
      </p:sp>
      <p:sp>
        <p:nvSpPr>
          <p:cNvPr id="55" name="54 CuadroTexto"/>
          <p:cNvSpPr txBox="1"/>
          <p:nvPr/>
        </p:nvSpPr>
        <p:spPr>
          <a:xfrm>
            <a:off x="3347864" y="2492897"/>
            <a:ext cx="792088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Consultiva</a:t>
            </a:r>
            <a:endParaRPr lang="es-CL" sz="1000" dirty="0"/>
          </a:p>
        </p:txBody>
      </p:sp>
      <p:sp>
        <p:nvSpPr>
          <p:cNvPr id="56" name="55 CuadroTexto"/>
          <p:cNvSpPr txBox="1"/>
          <p:nvPr/>
        </p:nvSpPr>
        <p:spPr>
          <a:xfrm>
            <a:off x="3275856" y="908720"/>
            <a:ext cx="86409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Cooperativa</a:t>
            </a:r>
            <a:endParaRPr lang="es-CL" sz="1000" dirty="0"/>
          </a:p>
        </p:txBody>
      </p:sp>
      <p:sp>
        <p:nvSpPr>
          <p:cNvPr id="57" name="56 CuadroTexto"/>
          <p:cNvSpPr txBox="1"/>
          <p:nvPr/>
        </p:nvSpPr>
        <p:spPr>
          <a:xfrm>
            <a:off x="4355976" y="4005064"/>
            <a:ext cx="93610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Individualista</a:t>
            </a:r>
            <a:endParaRPr lang="es-CL" sz="1000" dirty="0"/>
          </a:p>
        </p:txBody>
      </p:sp>
      <p:sp>
        <p:nvSpPr>
          <p:cNvPr id="58" name="57 CuadroTexto"/>
          <p:cNvSpPr txBox="1"/>
          <p:nvPr/>
        </p:nvSpPr>
        <p:spPr>
          <a:xfrm>
            <a:off x="4427984" y="2492897"/>
            <a:ext cx="93610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Colaborador</a:t>
            </a:r>
            <a:endParaRPr lang="es-CL" sz="1000" dirty="0"/>
          </a:p>
        </p:txBody>
      </p:sp>
      <p:sp>
        <p:nvSpPr>
          <p:cNvPr id="59" name="58 CuadroTexto"/>
          <p:cNvSpPr txBox="1"/>
          <p:nvPr/>
        </p:nvSpPr>
        <p:spPr>
          <a:xfrm>
            <a:off x="4355976" y="908720"/>
            <a:ext cx="86409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Cooperativa</a:t>
            </a:r>
            <a:endParaRPr lang="es-CL" sz="1000" dirty="0"/>
          </a:p>
        </p:txBody>
      </p:sp>
      <p:sp>
        <p:nvSpPr>
          <p:cNvPr id="60" name="59 CuadroTexto"/>
          <p:cNvSpPr txBox="1"/>
          <p:nvPr/>
        </p:nvSpPr>
        <p:spPr>
          <a:xfrm>
            <a:off x="5652120" y="4005064"/>
            <a:ext cx="93610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Básica</a:t>
            </a:r>
            <a:endParaRPr lang="es-CL" sz="1000" dirty="0"/>
          </a:p>
        </p:txBody>
      </p:sp>
      <p:sp>
        <p:nvSpPr>
          <p:cNvPr id="61" name="60 CuadroTexto"/>
          <p:cNvSpPr txBox="1"/>
          <p:nvPr/>
        </p:nvSpPr>
        <p:spPr>
          <a:xfrm>
            <a:off x="5724128" y="2492897"/>
            <a:ext cx="93610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Disciplinaria</a:t>
            </a:r>
            <a:endParaRPr lang="es-CL" sz="1000" dirty="0"/>
          </a:p>
        </p:txBody>
      </p:sp>
      <p:sp>
        <p:nvSpPr>
          <p:cNvPr id="62" name="61 CuadroTexto"/>
          <p:cNvSpPr txBox="1"/>
          <p:nvPr/>
        </p:nvSpPr>
        <p:spPr>
          <a:xfrm>
            <a:off x="5652120" y="908720"/>
            <a:ext cx="86409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000" dirty="0" err="1" smtClean="0"/>
              <a:t>Multi</a:t>
            </a:r>
            <a:r>
              <a:rPr lang="es-CL" sz="1000" dirty="0" smtClean="0"/>
              <a:t>-disciplinar</a:t>
            </a:r>
            <a:endParaRPr lang="es-CL" sz="1000" dirty="0"/>
          </a:p>
        </p:txBody>
      </p:sp>
      <p:sp>
        <p:nvSpPr>
          <p:cNvPr id="63" name="62 CuadroTexto"/>
          <p:cNvSpPr txBox="1"/>
          <p:nvPr/>
        </p:nvSpPr>
        <p:spPr>
          <a:xfrm>
            <a:off x="6732240" y="4005064"/>
            <a:ext cx="93610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impuesta</a:t>
            </a:r>
            <a:endParaRPr lang="es-CL" sz="1000" dirty="0"/>
          </a:p>
        </p:txBody>
      </p:sp>
      <p:sp>
        <p:nvSpPr>
          <p:cNvPr id="64" name="63 CuadroTexto"/>
          <p:cNvSpPr txBox="1"/>
          <p:nvPr/>
        </p:nvSpPr>
        <p:spPr>
          <a:xfrm>
            <a:off x="6804248" y="2492897"/>
            <a:ext cx="93610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/>
              <a:t>P</a:t>
            </a:r>
            <a:r>
              <a:rPr lang="es-CL" sz="1000" dirty="0" smtClean="0"/>
              <a:t>articipativa</a:t>
            </a:r>
            <a:endParaRPr lang="es-CL" sz="1000" dirty="0"/>
          </a:p>
        </p:txBody>
      </p:sp>
      <p:sp>
        <p:nvSpPr>
          <p:cNvPr id="65" name="64 CuadroTexto"/>
          <p:cNvSpPr txBox="1"/>
          <p:nvPr/>
        </p:nvSpPr>
        <p:spPr>
          <a:xfrm>
            <a:off x="6804248" y="908720"/>
            <a:ext cx="86409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Integrada</a:t>
            </a:r>
            <a:endParaRPr lang="es-CL" sz="1000" dirty="0"/>
          </a:p>
        </p:txBody>
      </p:sp>
      <p:sp>
        <p:nvSpPr>
          <p:cNvPr id="66" name="65 CuadroTexto"/>
          <p:cNvSpPr txBox="1"/>
          <p:nvPr/>
        </p:nvSpPr>
        <p:spPr>
          <a:xfrm>
            <a:off x="7812360" y="4005064"/>
            <a:ext cx="93610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Mínima</a:t>
            </a:r>
            <a:endParaRPr lang="es-CL" sz="1000" dirty="0"/>
          </a:p>
        </p:txBody>
      </p:sp>
      <p:sp>
        <p:nvSpPr>
          <p:cNvPr id="67" name="66 CuadroTexto"/>
          <p:cNvSpPr txBox="1"/>
          <p:nvPr/>
        </p:nvSpPr>
        <p:spPr>
          <a:xfrm>
            <a:off x="7884368" y="2492897"/>
            <a:ext cx="93610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Adecuada</a:t>
            </a:r>
            <a:endParaRPr lang="es-CL" sz="1000" dirty="0"/>
          </a:p>
        </p:txBody>
      </p:sp>
      <p:sp>
        <p:nvSpPr>
          <p:cNvPr id="68" name="67 CuadroTexto"/>
          <p:cNvSpPr txBox="1"/>
          <p:nvPr/>
        </p:nvSpPr>
        <p:spPr>
          <a:xfrm>
            <a:off x="7884368" y="908720"/>
            <a:ext cx="86409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000" dirty="0" smtClean="0"/>
              <a:t>Óptima</a:t>
            </a:r>
            <a:endParaRPr lang="es-CL" sz="1000" dirty="0"/>
          </a:p>
        </p:txBody>
      </p:sp>
      <p:sp>
        <p:nvSpPr>
          <p:cNvPr id="69" name="68 Elipse"/>
          <p:cNvSpPr/>
          <p:nvPr/>
        </p:nvSpPr>
        <p:spPr>
          <a:xfrm>
            <a:off x="2267744" y="2204864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0" name="69 Elipse"/>
          <p:cNvSpPr/>
          <p:nvPr/>
        </p:nvSpPr>
        <p:spPr>
          <a:xfrm>
            <a:off x="3635896" y="2204864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1" name="70 Elipse"/>
          <p:cNvSpPr/>
          <p:nvPr/>
        </p:nvSpPr>
        <p:spPr>
          <a:xfrm>
            <a:off x="4716016" y="3717032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2" name="71 Elipse"/>
          <p:cNvSpPr/>
          <p:nvPr/>
        </p:nvSpPr>
        <p:spPr>
          <a:xfrm>
            <a:off x="6084168" y="2204864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5" name="74 Elipse"/>
          <p:cNvSpPr/>
          <p:nvPr/>
        </p:nvSpPr>
        <p:spPr>
          <a:xfrm>
            <a:off x="8172400" y="2204864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6" name="75 Elipse"/>
          <p:cNvSpPr/>
          <p:nvPr/>
        </p:nvSpPr>
        <p:spPr>
          <a:xfrm>
            <a:off x="7092280" y="3717032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78" name="77 Conector recto"/>
          <p:cNvCxnSpPr/>
          <p:nvPr/>
        </p:nvCxnSpPr>
        <p:spPr>
          <a:xfrm flipV="1">
            <a:off x="1259632" y="2348880"/>
            <a:ext cx="1008112" cy="151216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>
            <a:endCxn id="72" idx="3"/>
          </p:cNvCxnSpPr>
          <p:nvPr/>
        </p:nvCxnSpPr>
        <p:spPr>
          <a:xfrm flipV="1">
            <a:off x="4788024" y="2389252"/>
            <a:ext cx="1327780" cy="147179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>
            <a:endCxn id="75" idx="3"/>
          </p:cNvCxnSpPr>
          <p:nvPr/>
        </p:nvCxnSpPr>
        <p:spPr>
          <a:xfrm flipV="1">
            <a:off x="7164288" y="2389252"/>
            <a:ext cx="1039748" cy="147179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"/>
          <p:cNvCxnSpPr>
            <a:stCxn id="69" idx="7"/>
            <a:endCxn id="70" idx="1"/>
          </p:cNvCxnSpPr>
          <p:nvPr/>
        </p:nvCxnSpPr>
        <p:spPr>
          <a:xfrm>
            <a:off x="2452132" y="2236500"/>
            <a:ext cx="12154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>
            <a:off x="6156176" y="2348880"/>
            <a:ext cx="1120492" cy="1435792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>
            <a:endCxn id="70" idx="5"/>
          </p:cNvCxnSpPr>
          <p:nvPr/>
        </p:nvCxnSpPr>
        <p:spPr>
          <a:xfrm flipH="1" flipV="1">
            <a:off x="3820284" y="2389252"/>
            <a:ext cx="959356" cy="153542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Elipse"/>
          <p:cNvSpPr/>
          <p:nvPr/>
        </p:nvSpPr>
        <p:spPr>
          <a:xfrm>
            <a:off x="4860032" y="2204864"/>
            <a:ext cx="216024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7" name="76 Elipse"/>
          <p:cNvSpPr/>
          <p:nvPr/>
        </p:nvSpPr>
        <p:spPr>
          <a:xfrm>
            <a:off x="5940152" y="1340768"/>
            <a:ext cx="216024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0" name="79 Elipse"/>
          <p:cNvSpPr/>
          <p:nvPr/>
        </p:nvSpPr>
        <p:spPr>
          <a:xfrm>
            <a:off x="8532440" y="2204864"/>
            <a:ext cx="216024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2" name="81 Elipse"/>
          <p:cNvSpPr/>
          <p:nvPr/>
        </p:nvSpPr>
        <p:spPr>
          <a:xfrm>
            <a:off x="3851920" y="2204864"/>
            <a:ext cx="216024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3" name="82 Elipse"/>
          <p:cNvSpPr/>
          <p:nvPr/>
        </p:nvSpPr>
        <p:spPr>
          <a:xfrm>
            <a:off x="2123728" y="2204864"/>
            <a:ext cx="216024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4" name="83 Elipse"/>
          <p:cNvSpPr/>
          <p:nvPr/>
        </p:nvSpPr>
        <p:spPr>
          <a:xfrm>
            <a:off x="7164288" y="2204864"/>
            <a:ext cx="216024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7" name="86 Elipse"/>
          <p:cNvSpPr/>
          <p:nvPr/>
        </p:nvSpPr>
        <p:spPr>
          <a:xfrm>
            <a:off x="1259632" y="2204864"/>
            <a:ext cx="216024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88" name="87 Conector recto"/>
          <p:cNvCxnSpPr/>
          <p:nvPr/>
        </p:nvCxnSpPr>
        <p:spPr>
          <a:xfrm>
            <a:off x="1259632" y="2348880"/>
            <a:ext cx="1008112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"/>
          <p:cNvCxnSpPr>
            <a:stCxn id="83" idx="6"/>
            <a:endCxn id="82" idx="2"/>
          </p:cNvCxnSpPr>
          <p:nvPr/>
        </p:nvCxnSpPr>
        <p:spPr>
          <a:xfrm>
            <a:off x="2339752" y="2312876"/>
            <a:ext cx="1512168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3995936" y="2348880"/>
            <a:ext cx="1008112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recto"/>
          <p:cNvCxnSpPr/>
          <p:nvPr/>
        </p:nvCxnSpPr>
        <p:spPr>
          <a:xfrm>
            <a:off x="7236296" y="2348880"/>
            <a:ext cx="1368152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Conector recto"/>
          <p:cNvCxnSpPr>
            <a:endCxn id="77" idx="3"/>
          </p:cNvCxnSpPr>
          <p:nvPr/>
        </p:nvCxnSpPr>
        <p:spPr>
          <a:xfrm flipV="1">
            <a:off x="4932040" y="1525156"/>
            <a:ext cx="1039748" cy="751716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Conector recto"/>
          <p:cNvCxnSpPr>
            <a:stCxn id="84" idx="1"/>
          </p:cNvCxnSpPr>
          <p:nvPr/>
        </p:nvCxnSpPr>
        <p:spPr>
          <a:xfrm flipH="1" flipV="1">
            <a:off x="6043796" y="1484784"/>
            <a:ext cx="1152128" cy="751716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101 CuadroTexto"/>
          <p:cNvSpPr txBox="1"/>
          <p:nvPr/>
        </p:nvSpPr>
        <p:spPr>
          <a:xfrm rot="16200000">
            <a:off x="7451740" y="5949860"/>
            <a:ext cx="1008111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Laboratorios, biblioteca, </a:t>
            </a:r>
            <a:r>
              <a:rPr lang="es-CL" sz="1100" b="1" dirty="0" err="1" smtClean="0"/>
              <a:t>etc</a:t>
            </a:r>
            <a:endParaRPr lang="es-CL" sz="1100" b="1" dirty="0"/>
          </a:p>
        </p:txBody>
      </p:sp>
      <p:sp>
        <p:nvSpPr>
          <p:cNvPr id="103" name="102 CuadroTexto"/>
          <p:cNvSpPr txBox="1"/>
          <p:nvPr/>
        </p:nvSpPr>
        <p:spPr>
          <a:xfrm rot="16200000">
            <a:off x="7955797" y="5949860"/>
            <a:ext cx="1008111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Servicios </a:t>
            </a:r>
            <a:r>
              <a:rPr lang="es-CL" sz="1100" b="1" dirty="0" err="1" smtClean="0"/>
              <a:t>est</a:t>
            </a:r>
            <a:r>
              <a:rPr lang="es-CL" sz="1100" b="1" dirty="0" smtClean="0"/>
              <a:t>. Y </a:t>
            </a:r>
            <a:r>
              <a:rPr lang="es-CL" sz="1100" b="1" dirty="0" err="1" smtClean="0"/>
              <a:t>doc</a:t>
            </a:r>
            <a:endParaRPr lang="es-CL" sz="1100" b="1" dirty="0"/>
          </a:p>
        </p:txBody>
      </p:sp>
      <p:sp>
        <p:nvSpPr>
          <p:cNvPr id="104" name="103 CuadroTexto"/>
          <p:cNvSpPr txBox="1"/>
          <p:nvPr/>
        </p:nvSpPr>
        <p:spPr>
          <a:xfrm rot="16200000">
            <a:off x="8400475" y="6034498"/>
            <a:ext cx="100811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Áreas Verdes</a:t>
            </a:r>
            <a:endParaRPr lang="es-CL" sz="11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277</Words>
  <Application>Microsoft Office PowerPoint</Application>
  <PresentationFormat>Presentación en pantalla (4:3)</PresentationFormat>
  <Paragraphs>159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Enrique</cp:lastModifiedBy>
  <cp:revision>12</cp:revision>
  <dcterms:created xsi:type="dcterms:W3CDTF">2013-01-10T15:01:03Z</dcterms:created>
  <dcterms:modified xsi:type="dcterms:W3CDTF">2013-03-30T20:00:17Z</dcterms:modified>
</cp:coreProperties>
</file>