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6" r:id="rId1"/>
  </p:sldMasterIdLst>
  <p:notesMasterIdLst>
    <p:notesMasterId r:id="rId11"/>
  </p:notesMasterIdLst>
  <p:sldIdLst>
    <p:sldId id="256" r:id="rId2"/>
    <p:sldId id="259" r:id="rId3"/>
    <p:sldId id="257" r:id="rId4"/>
    <p:sldId id="264" r:id="rId5"/>
    <p:sldId id="258" r:id="rId6"/>
    <p:sldId id="261" r:id="rId7"/>
    <p:sldId id="260" r:id="rId8"/>
    <p:sldId id="263" r:id="rId9"/>
    <p:sldId id="262" r:id="rId1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58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47F4C-9E8F-6947-82C5-6D61AA7A9CF0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0F17E-E71B-6443-AFD8-FBA39DC656E3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 datos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0F17E-E71B-6443-AFD8-FBA39DC656E3}" type="slidenum">
              <a:rPr lang="es-ES_tradnl" smtClean="0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506A578-66C4-DA4F-A8D7-E1C096D52004}" type="datetimeFigureOut">
              <a:rPr lang="es-ES_tradnl" smtClean="0"/>
              <a:pPr/>
              <a:t>25/7/13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ED929C0-CE7F-9D46-9435-EC459CF90B17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8649" y="307049"/>
            <a:ext cx="8395572" cy="5429177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latin typeface="Comic Sans MS"/>
                <a:cs typeface="Comic Sans MS"/>
              </a:rPr>
              <a:t>Informe TALIS</a:t>
            </a:r>
            <a:br>
              <a:rPr lang="es-ES_tradnl" dirty="0" smtClean="0">
                <a:latin typeface="Comic Sans MS"/>
                <a:cs typeface="Comic Sans MS"/>
              </a:rPr>
            </a:br>
            <a:r>
              <a:rPr lang="es-ES_tradnl" sz="2800" dirty="0" smtClean="0">
                <a:latin typeface="Comic Sans MS"/>
                <a:cs typeface="Comic Sans MS"/>
              </a:rPr>
              <a:t>La creación de entornos eficaces de enseñanza y aprendizaje.</a:t>
            </a:r>
            <a:br>
              <a:rPr lang="es-ES_tradnl" sz="2800" dirty="0" smtClean="0">
                <a:latin typeface="Comic Sans MS"/>
                <a:cs typeface="Comic Sans MS"/>
              </a:rPr>
            </a:br>
            <a:r>
              <a:rPr lang="es-ES_tradnl" sz="2800" dirty="0" smtClean="0">
                <a:latin typeface="Comic Sans MS"/>
                <a:cs typeface="Comic Sans MS"/>
              </a:rPr>
              <a:t>Síntesis de los primeros resultados</a:t>
            </a:r>
            <a:br>
              <a:rPr lang="es-ES_tradnl" sz="2800" dirty="0" smtClean="0">
                <a:latin typeface="Comic Sans MS"/>
                <a:cs typeface="Comic Sans MS"/>
              </a:rPr>
            </a:br>
            <a:r>
              <a:rPr lang="es-ES_tradnl" sz="2800" dirty="0" smtClean="0">
                <a:latin typeface="Comic Sans MS"/>
                <a:cs typeface="Comic Sans MS"/>
              </a:rPr>
              <a:t>Primera  Encuesta Internacional sobre enseñanza aprendizaje</a:t>
            </a:r>
            <a:r>
              <a:rPr lang="es-ES_tradnl" sz="2800" dirty="0" smtClean="0">
                <a:latin typeface="Comic Sans MS"/>
                <a:cs typeface="Comic Sans MS"/>
              </a:rPr>
              <a:t> </a:t>
            </a:r>
            <a:br>
              <a:rPr lang="es-ES_tradnl" sz="2800" dirty="0" smtClean="0">
                <a:latin typeface="Comic Sans MS"/>
                <a:cs typeface="Comic Sans MS"/>
              </a:rPr>
            </a:br>
            <a:r>
              <a:rPr lang="es-ES_tradnl" sz="2800" dirty="0" smtClean="0">
                <a:latin typeface="Comic Sans MS"/>
                <a:cs typeface="Comic Sans MS"/>
              </a:rPr>
              <a:t>Santillana, OCDE, 2009</a:t>
            </a:r>
            <a:br>
              <a:rPr lang="es-ES_tradnl" sz="2800" dirty="0" smtClean="0">
                <a:latin typeface="Comic Sans MS"/>
                <a:cs typeface="Comic Sans MS"/>
              </a:rPr>
            </a:br>
            <a:endParaRPr lang="es-ES_tradnl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8649" y="5921881"/>
            <a:ext cx="8395572" cy="791784"/>
          </a:xfrm>
        </p:spPr>
        <p:txBody>
          <a:bodyPr>
            <a:normAutofit/>
          </a:bodyPr>
          <a:lstStyle/>
          <a:p>
            <a:r>
              <a:rPr lang="es-ES_tradnl" sz="2400" dirty="0" smtClean="0">
                <a:latin typeface="Comic Sans MS"/>
                <a:cs typeface="Comic Sans MS"/>
              </a:rPr>
              <a:t>Katiuska </a:t>
            </a:r>
            <a:r>
              <a:rPr lang="es-ES_tradnl" sz="2400" dirty="0" err="1" smtClean="0">
                <a:latin typeface="Comic Sans MS"/>
                <a:cs typeface="Comic Sans MS"/>
              </a:rPr>
              <a:t>Az</a:t>
            </a:r>
            <a:r>
              <a:rPr lang="es-ES_tradnl" sz="2400" dirty="0" err="1" smtClean="0">
                <a:latin typeface="Comic Sans MS"/>
                <a:cs typeface="Comic Sans MS"/>
              </a:rPr>
              <a:t>ólas</a:t>
            </a:r>
            <a:r>
              <a:rPr lang="es-ES_tradnl" sz="2400" dirty="0" smtClean="0">
                <a:latin typeface="Comic Sans MS"/>
                <a:cs typeface="Comic Sans MS"/>
              </a:rPr>
              <a:t> </a:t>
            </a:r>
            <a:r>
              <a:rPr lang="es-ES_tradnl" sz="2400" dirty="0" err="1" smtClean="0">
                <a:latin typeface="Comic Sans MS"/>
                <a:cs typeface="Comic Sans MS"/>
              </a:rPr>
              <a:t>–</a:t>
            </a:r>
            <a:r>
              <a:rPr lang="es-ES_tradnl" sz="2400" dirty="0" smtClean="0">
                <a:latin typeface="Comic Sans MS"/>
                <a:cs typeface="Comic Sans MS"/>
              </a:rPr>
              <a:t> Patricia Ferrada </a:t>
            </a:r>
            <a:r>
              <a:rPr lang="es-ES_tradnl" sz="2400" dirty="0" err="1" smtClean="0">
                <a:latin typeface="Comic Sans MS"/>
                <a:cs typeface="Comic Sans MS"/>
              </a:rPr>
              <a:t>–</a:t>
            </a:r>
            <a:r>
              <a:rPr lang="es-ES_tradnl" sz="2400" dirty="0" smtClean="0">
                <a:latin typeface="Comic Sans MS"/>
                <a:cs typeface="Comic Sans MS"/>
              </a:rPr>
              <a:t> Georgina García</a:t>
            </a:r>
            <a:endParaRPr lang="es-ES_tradnl" sz="2400" dirty="0" smtClean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flecha hacia abajo 8"/>
          <p:cNvSpPr/>
          <p:nvPr/>
        </p:nvSpPr>
        <p:spPr>
          <a:xfrm>
            <a:off x="328091" y="308899"/>
            <a:ext cx="8594998" cy="1973525"/>
          </a:xfrm>
          <a:prstGeom prst="down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Informe TALIS</a:t>
            </a:r>
          </a:p>
          <a:p>
            <a:pPr algn="ctr">
              <a:buNone/>
            </a:pPr>
            <a: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  La creación de entornos eficaces de enseñanza y aprendizaje.</a:t>
            </a:r>
            <a:b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</a:br>
            <a: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Síntesis de los primeros resultados</a:t>
            </a:r>
            <a:b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</a:br>
            <a:r>
              <a:rPr lang="es-ES_tradnl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Primera  Encuesta Internacional sobre enseñanza aprendizaje.</a:t>
            </a:r>
          </a:p>
        </p:txBody>
      </p:sp>
      <p:sp>
        <p:nvSpPr>
          <p:cNvPr id="8" name="Elipse 7"/>
          <p:cNvSpPr/>
          <p:nvPr/>
        </p:nvSpPr>
        <p:spPr>
          <a:xfrm>
            <a:off x="328091" y="2060661"/>
            <a:ext cx="4342435" cy="19131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_tradnl" b="1" dirty="0" smtClean="0">
                <a:solidFill>
                  <a:schemeClr val="bg1"/>
                </a:solidFill>
                <a:latin typeface="Comic Sans MS"/>
                <a:cs typeface="Comic Sans MS"/>
              </a:rPr>
              <a:t>Aplicación:  </a:t>
            </a:r>
          </a:p>
          <a:p>
            <a:pPr algn="ctr">
              <a:buNone/>
            </a:pP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Primer ciclo: 2007 </a:t>
            </a:r>
            <a:r>
              <a:rPr lang="es-ES_tradnl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–</a:t>
            </a: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 2008 </a:t>
            </a:r>
          </a:p>
          <a:p>
            <a:pPr algn="ctr">
              <a:buNone/>
            </a:pP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Edición de Primeros resultados: 2009 </a:t>
            </a:r>
          </a:p>
        </p:txBody>
      </p:sp>
      <p:sp>
        <p:nvSpPr>
          <p:cNvPr id="11" name="Elipse 10"/>
          <p:cNvSpPr/>
          <p:nvPr/>
        </p:nvSpPr>
        <p:spPr>
          <a:xfrm>
            <a:off x="4891675" y="2060661"/>
            <a:ext cx="4031414" cy="191315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Financiación: </a:t>
            </a:r>
          </a:p>
          <a:p>
            <a:pPr algn="ctr"/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Secretariado de la </a:t>
            </a: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OCDE</a:t>
            </a:r>
          </a:p>
          <a:p>
            <a:pPr algn="ctr"/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Cooperaci</a:t>
            </a: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ón de la Unión Europea</a:t>
            </a:r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2033385" y="4126218"/>
            <a:ext cx="5274281" cy="209001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bg1"/>
                </a:solidFill>
                <a:latin typeface="Comic Sans MS"/>
                <a:cs typeface="Comic Sans MS"/>
              </a:rPr>
              <a:t>Responsables del proyecto: </a:t>
            </a: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Secretaria General de la OCDE y Junta de gobierno de los países participantes.</a:t>
            </a:r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725659" y="5617591"/>
            <a:ext cx="7326364" cy="544315"/>
          </a:xfrm>
          <a:prstGeom prst="roundRect">
            <a:avLst/>
          </a:prstGeom>
          <a:effectLst>
            <a:innerShdw blurRad="63500" dist="50800" dir="2700000">
              <a:srgbClr val="000000">
                <a:alpha val="50000"/>
              </a:srgb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b="1" dirty="0" smtClean="0">
                <a:solidFill>
                  <a:schemeClr val="tx1"/>
                </a:solidFill>
                <a:latin typeface="Comic Sans MS"/>
                <a:cs typeface="Comic Sans MS"/>
              </a:rPr>
              <a:t>Países </a:t>
            </a:r>
            <a:r>
              <a:rPr lang="es-ES_tradnl" b="1" dirty="0" smtClean="0">
                <a:solidFill>
                  <a:schemeClr val="tx1"/>
                </a:solidFill>
                <a:latin typeface="Comic Sans MS"/>
                <a:cs typeface="Comic Sans MS"/>
              </a:rPr>
              <a:t>participantes: </a:t>
            </a:r>
            <a:r>
              <a:rPr lang="es-ES_tradnl" dirty="0" smtClean="0">
                <a:solidFill>
                  <a:schemeClr val="tx1"/>
                </a:solidFill>
                <a:latin typeface="Comic Sans MS"/>
                <a:cs typeface="Comic Sans MS"/>
              </a:rPr>
              <a:t>24 países, 17 de ellos de la </a:t>
            </a:r>
            <a:r>
              <a:rPr lang="es-ES_tradnl" dirty="0" smtClean="0">
                <a:solidFill>
                  <a:schemeClr val="tx1"/>
                </a:solidFill>
                <a:latin typeface="Comic Sans MS"/>
                <a:cs typeface="Comic Sans MS"/>
              </a:rPr>
              <a:t>Unión Europea</a:t>
            </a: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2577486" y="209351"/>
            <a:ext cx="3455020" cy="17038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Desarrollo </a:t>
            </a:r>
            <a:r>
              <a:rPr lang="es-ES_tradnl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práctico: </a:t>
            </a:r>
          </a:p>
          <a:p>
            <a:pPr algn="ctr"/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Países participantes y coordinador por </a:t>
            </a: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país</a:t>
            </a:r>
          </a:p>
          <a:p>
            <a:pPr algn="ctr"/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cxnSp>
        <p:nvCxnSpPr>
          <p:cNvPr id="10" name="Conector recto de flecha 9"/>
          <p:cNvCxnSpPr/>
          <p:nvPr/>
        </p:nvCxnSpPr>
        <p:spPr>
          <a:xfrm rot="10800000" flipV="1">
            <a:off x="2577487" y="1913158"/>
            <a:ext cx="1290089" cy="669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4585767" y="1913158"/>
            <a:ext cx="1298812" cy="6698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86580" y="2583025"/>
            <a:ext cx="3467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s-ES_tradnl" b="1" dirty="0" smtClean="0"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b="1" dirty="0" smtClean="0">
                <a:latin typeface="Comic Sans MS"/>
                <a:cs typeface="Comic Sans MS"/>
              </a:rPr>
              <a:t>Coordinadores </a:t>
            </a:r>
            <a:r>
              <a:rPr lang="es-ES_tradnl" b="1" dirty="0" smtClean="0">
                <a:latin typeface="Comic Sans MS"/>
                <a:cs typeface="Comic Sans MS"/>
              </a:rPr>
              <a:t>Nacionales:</a:t>
            </a:r>
            <a:r>
              <a:rPr lang="es-ES_tradnl" b="1" dirty="0" smtClean="0">
                <a:latin typeface="Comic Sans MS"/>
                <a:cs typeface="Comic Sans MS"/>
              </a:rPr>
              <a:t> </a:t>
            </a:r>
          </a:p>
          <a:p>
            <a:pPr algn="just">
              <a:buNone/>
            </a:pPr>
            <a:r>
              <a:rPr lang="es-ES_tradnl" dirty="0" smtClean="0">
                <a:latin typeface="Comic Sans MS"/>
                <a:cs typeface="Comic Sans MS"/>
              </a:rPr>
              <a:t>Aseguran </a:t>
            </a:r>
            <a:r>
              <a:rPr lang="es-ES_tradnl" dirty="0" smtClean="0">
                <a:latin typeface="Comic Sans MS"/>
                <a:cs typeface="Comic Sans MS"/>
              </a:rPr>
              <a:t>la participación de los profesores y de directores, traducir los cuestionarios y gestionar la recogida de datos y verificar los resultados.</a:t>
            </a:r>
            <a:endParaRPr lang="es-ES_tradnl" dirty="0" smtClean="0">
              <a:latin typeface="Comic Sans MS"/>
              <a:cs typeface="Comic Sans M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585767" y="2583025"/>
            <a:ext cx="367996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s-ES_tradnl" b="1" dirty="0" smtClean="0"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b="1" dirty="0" smtClean="0">
                <a:latin typeface="Comic Sans MS"/>
                <a:cs typeface="Comic Sans MS"/>
              </a:rPr>
              <a:t>Coordinador de datos:</a:t>
            </a:r>
            <a:r>
              <a:rPr lang="es-ES_tradnl" b="1" dirty="0" smtClean="0">
                <a:latin typeface="Comic Sans MS"/>
                <a:cs typeface="Comic Sans MS"/>
              </a:rPr>
              <a:t> </a:t>
            </a:r>
          </a:p>
          <a:p>
            <a:pPr algn="just">
              <a:buNone/>
            </a:pPr>
            <a:r>
              <a:rPr lang="es-ES_tradnl" i="1" dirty="0" smtClean="0">
                <a:latin typeface="Comic Sans MS"/>
                <a:cs typeface="Comic Sans MS"/>
              </a:rPr>
              <a:t>Organizan </a:t>
            </a:r>
            <a:r>
              <a:rPr lang="es-ES_tradnl" i="1" dirty="0" smtClean="0">
                <a:latin typeface="Comic Sans MS"/>
                <a:cs typeface="Comic Sans MS"/>
              </a:rPr>
              <a:t>la muestra, procesamiento y limpieza de los datos nacionales.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2197765" y="376832"/>
            <a:ext cx="3223600" cy="17038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sz="16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sz="16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Estudio Cíclico:</a:t>
            </a:r>
          </a:p>
          <a:p>
            <a:pPr algn="ctr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primer ciclo 2007 </a:t>
            </a:r>
            <a:r>
              <a:rPr lang="es-ES_tradnl" sz="1600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–</a:t>
            </a: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 2008, aplicado a profesores y directores.</a:t>
            </a:r>
          </a:p>
          <a:p>
            <a:pPr algn="ctr"/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0" y="2080639"/>
            <a:ext cx="3173364" cy="32433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_tradnl" dirty="0" smtClean="0">
                <a:solidFill>
                  <a:schemeClr val="bg1"/>
                </a:solidFill>
                <a:latin typeface="Comic Sans MS"/>
                <a:cs typeface="Comic Sans MS"/>
              </a:rPr>
              <a:t>Objetivo:</a:t>
            </a:r>
          </a:p>
          <a:p>
            <a:pPr algn="just">
              <a:buFont typeface="Wingdings" charset="2"/>
              <a:buChar char="ü"/>
            </a:pPr>
            <a:r>
              <a:rPr lang="es-ES_tradnl" sz="1600" dirty="0" smtClean="0"/>
              <a:t>Comparar las condiciones de  enseñanza y aprendizaje</a:t>
            </a:r>
          </a:p>
          <a:p>
            <a:pPr algn="just">
              <a:buFont typeface="Wingdings" charset="2"/>
              <a:buChar char="ü"/>
            </a:pPr>
            <a:r>
              <a:rPr lang="es-ES_tradnl" sz="1600" dirty="0" smtClean="0"/>
              <a:t>Ayudar a analizar y  desarrollar pol</a:t>
            </a:r>
            <a:r>
              <a:rPr lang="es-ES_tradnl" sz="1600" dirty="0" smtClean="0"/>
              <a:t>íticas para que la profesión docente sea más atractiva</a:t>
            </a:r>
            <a:endParaRPr lang="es-ES_tradnl" sz="1600" dirty="0"/>
          </a:p>
        </p:txBody>
      </p:sp>
      <p:sp>
        <p:nvSpPr>
          <p:cNvPr id="9" name="Flecha izquierda-derecha-arriba 8"/>
          <p:cNvSpPr/>
          <p:nvPr/>
        </p:nvSpPr>
        <p:spPr>
          <a:xfrm>
            <a:off x="3173364" y="2423065"/>
            <a:ext cx="2030594" cy="1765044"/>
          </a:xfrm>
          <a:prstGeom prst="leftRigh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Elipse 9"/>
          <p:cNvSpPr/>
          <p:nvPr/>
        </p:nvSpPr>
        <p:spPr>
          <a:xfrm>
            <a:off x="5203957" y="2423064"/>
            <a:ext cx="3093209" cy="29009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b="1" i="1" dirty="0" smtClean="0">
                <a:latin typeface="Comic Sans MS"/>
                <a:cs typeface="Comic Sans MS"/>
              </a:rPr>
              <a:t>Universo:</a:t>
            </a:r>
            <a:r>
              <a:rPr lang="es-ES_tradnl" b="1" i="1" dirty="0" smtClean="0">
                <a:latin typeface="Comic Sans MS"/>
                <a:cs typeface="Comic Sans MS"/>
              </a:rPr>
              <a:t> </a:t>
            </a:r>
          </a:p>
          <a:p>
            <a:pPr algn="ctr">
              <a:buNone/>
            </a:pPr>
            <a:r>
              <a:rPr lang="es-ES_tradnl" sz="1600" dirty="0" smtClean="0">
                <a:latin typeface="Comic Sans MS"/>
                <a:cs typeface="Comic Sans MS"/>
              </a:rPr>
              <a:t>200 centros </a:t>
            </a:r>
            <a:r>
              <a:rPr lang="es-ES_tradnl" sz="1600" dirty="0" smtClean="0">
                <a:latin typeface="Comic Sans MS"/>
                <a:cs typeface="Comic Sans MS"/>
              </a:rPr>
              <a:t>por país.</a:t>
            </a:r>
          </a:p>
          <a:p>
            <a:pPr algn="ctr">
              <a:buNone/>
            </a:pPr>
            <a:r>
              <a:rPr lang="es-ES_tradnl" sz="1600" dirty="0" smtClean="0">
                <a:latin typeface="Comic Sans MS"/>
                <a:cs typeface="Comic Sans MS"/>
              </a:rPr>
              <a:t>1 </a:t>
            </a:r>
            <a:r>
              <a:rPr lang="es-ES_tradnl" sz="1600" dirty="0" smtClean="0">
                <a:latin typeface="Comic Sans MS"/>
                <a:cs typeface="Comic Sans MS"/>
              </a:rPr>
              <a:t>director y 20 profesores elegidos aleatoriamente por centro</a:t>
            </a:r>
          </a:p>
          <a:p>
            <a:pPr algn="ctr"/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5421365" y="916095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CuadroTexto 11"/>
          <p:cNvSpPr txBox="1"/>
          <p:nvPr/>
        </p:nvSpPr>
        <p:spPr>
          <a:xfrm>
            <a:off x="6790512" y="916095"/>
            <a:ext cx="150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Interpretativo</a:t>
            </a:r>
            <a:endParaRPr lang="es-ES_tradnl" dirty="0"/>
          </a:p>
        </p:txBody>
      </p:sp>
      <p:sp>
        <p:nvSpPr>
          <p:cNvPr id="14" name="Cerrar llave 13"/>
          <p:cNvSpPr/>
          <p:nvPr/>
        </p:nvSpPr>
        <p:spPr>
          <a:xfrm rot="16200000" flipH="1">
            <a:off x="4001572" y="2083519"/>
            <a:ext cx="251153" cy="74169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CuadroTexto 14"/>
          <p:cNvSpPr txBox="1"/>
          <p:nvPr/>
        </p:nvSpPr>
        <p:spPr>
          <a:xfrm>
            <a:off x="2595626" y="5980991"/>
            <a:ext cx="3525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Primera comparaci</a:t>
            </a:r>
            <a:r>
              <a:rPr lang="es-ES_tradnl" dirty="0" smtClean="0"/>
              <a:t>ón internacional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263908" y="990930"/>
            <a:ext cx="3711207" cy="10619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sz="16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Instrumentos utilizados: </a:t>
            </a:r>
          </a:p>
          <a:p>
            <a:pPr algn="ctr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dos cuestionarios elaborados por un grupo de expertos, uno para profesores y otro para directores.</a:t>
            </a: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3975115" y="1270065"/>
            <a:ext cx="742241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Rectángulo redondeado 6"/>
          <p:cNvSpPr/>
          <p:nvPr/>
        </p:nvSpPr>
        <p:spPr>
          <a:xfrm>
            <a:off x="4717356" y="767621"/>
            <a:ext cx="4426644" cy="145878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b="1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r>
              <a:rPr lang="es-ES_tradnl" sz="16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Cuestionarios: </a:t>
            </a: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recogen información respecto de cuestiones analíticas y políticas educativas acordadas por los países participantes.</a:t>
            </a:r>
            <a:endParaRPr lang="es-ES_tradnl" sz="1600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1500733" y="2679698"/>
            <a:ext cx="6433245" cy="41783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ES_tradnl" sz="16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Interpretación de los datos: </a:t>
            </a:r>
          </a:p>
          <a:p>
            <a:pPr algn="just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Resultados basados en afirmaciones de profesores y directores  que representan sus opiniones y percepciones.</a:t>
            </a:r>
            <a:endParaRPr lang="es-ES_tradnl" sz="1600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just">
              <a:buNone/>
            </a:pPr>
            <a:endParaRPr lang="es-ES_tradnl" sz="1600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just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Profesores: ambiente en el que trabajan, motivaciones y como llevan a la práctica políticas educativas vigentes. Opiniones subjetivas que se contrastan con datos medidos de forma objetiva.</a:t>
            </a:r>
          </a:p>
          <a:p>
            <a:pPr algn="just">
              <a:buNone/>
            </a:pPr>
            <a:endParaRPr lang="es-ES_tradnl" sz="1600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just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Directores</a:t>
            </a: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: características de los centros y conductas de los profesores. Afirmaciones que se contrastan con las descripciones que se pueden obtener de datos administrativos</a:t>
            </a: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</a:p>
          <a:p>
            <a:pPr algn="just">
              <a:buNone/>
            </a:pPr>
            <a:endParaRPr lang="es-ES_tradnl" sz="1600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algn="just">
              <a:buNone/>
            </a:pPr>
            <a:r>
              <a:rPr lang="es-ES_tradnl" sz="1600" dirty="0" smtClean="0">
                <a:solidFill>
                  <a:schemeClr val="bg1"/>
                </a:solidFill>
                <a:latin typeface="Comic Sans MS"/>
                <a:cs typeface="Comic Sans MS"/>
              </a:rPr>
              <a:t>Comparación entre países siempre deben tener en cuenta las influencias culturales que pueden reflejar las respuestas.</a:t>
            </a:r>
          </a:p>
          <a:p>
            <a:pPr algn="ctr">
              <a:buNone/>
            </a:pPr>
            <a:endParaRPr lang="es-ES_tradnl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00064" y="56106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22675" y="939574"/>
            <a:ext cx="27447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b="1" i="1" dirty="0" smtClean="0"/>
              <a:t>Autoeficacia</a:t>
            </a:r>
            <a:endParaRPr lang="es-ES_tradnl" sz="3600" b="1" i="1" dirty="0"/>
          </a:p>
        </p:txBody>
      </p:sp>
      <p:sp>
        <p:nvSpPr>
          <p:cNvPr id="5" name="Elipse 4"/>
          <p:cNvSpPr/>
          <p:nvPr/>
        </p:nvSpPr>
        <p:spPr>
          <a:xfrm>
            <a:off x="3509440" y="2210495"/>
            <a:ext cx="1993688" cy="15445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Enseñanza eficaz</a:t>
            </a:r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09662" y="2416856"/>
            <a:ext cx="2813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/>
              <a:t>Ambiente de aula</a:t>
            </a:r>
            <a:endParaRPr lang="es-ES_tradnl" sz="3600" b="1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0" y="4028094"/>
            <a:ext cx="17474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dirty="0" smtClean="0"/>
              <a:t>Conducta de los </a:t>
            </a:r>
          </a:p>
          <a:p>
            <a:r>
              <a:rPr lang="es-ES_tradnl" sz="1600" dirty="0" smtClean="0"/>
              <a:t>alumnos en el aula</a:t>
            </a:r>
            <a:endParaRPr lang="es-ES_tradnl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942847" y="4028094"/>
            <a:ext cx="21562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dirty="0" smtClean="0"/>
              <a:t>Entorno de aprendizaje</a:t>
            </a:r>
          </a:p>
          <a:p>
            <a:r>
              <a:rPr lang="es-ES_tradnl" sz="1600" dirty="0" smtClean="0"/>
              <a:t> seguro y productivo</a:t>
            </a:r>
            <a:endParaRPr lang="es-ES_tradnl" sz="1600" dirty="0"/>
          </a:p>
        </p:txBody>
      </p:sp>
      <p:cxnSp>
        <p:nvCxnSpPr>
          <p:cNvPr id="11" name="Conector recto de flecha 10"/>
          <p:cNvCxnSpPr/>
          <p:nvPr/>
        </p:nvCxnSpPr>
        <p:spPr>
          <a:xfrm rot="5400000">
            <a:off x="675213" y="3569908"/>
            <a:ext cx="534020" cy="3823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rot="16200000" flipH="1">
            <a:off x="2334344" y="3522114"/>
            <a:ext cx="534020" cy="4779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6297798" y="2634670"/>
            <a:ext cx="24974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600" b="1" i="1" dirty="0" smtClean="0"/>
              <a:t>Desarrollo </a:t>
            </a:r>
          </a:p>
          <a:p>
            <a:pPr algn="ctr"/>
            <a:r>
              <a:rPr lang="es-ES_tradnl" sz="3600" b="1" i="1" dirty="0" smtClean="0"/>
              <a:t>profesional</a:t>
            </a:r>
            <a:endParaRPr lang="es-ES_tradnl" sz="3600" b="1" i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3222675" y="5351925"/>
            <a:ext cx="3017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i="1" dirty="0" smtClean="0"/>
              <a:t>Prácticas pedagógicas</a:t>
            </a:r>
            <a:endParaRPr lang="es-ES_tradnl" sz="3600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3509440" y="1131785"/>
            <a:ext cx="1993688" cy="15445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Percepción de la autoeficacia</a:t>
            </a:r>
            <a:endParaRPr lang="es-ES_tradnl" dirty="0"/>
          </a:p>
        </p:txBody>
      </p:sp>
      <p:sp>
        <p:nvSpPr>
          <p:cNvPr id="8" name="Rectángulo 7"/>
          <p:cNvSpPr/>
          <p:nvPr/>
        </p:nvSpPr>
        <p:spPr>
          <a:xfrm>
            <a:off x="358605" y="2735476"/>
            <a:ext cx="2928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Calidad del ambiente de aula</a:t>
            </a:r>
            <a:endParaRPr lang="es-ES_tradnl" dirty="0"/>
          </a:p>
        </p:txBody>
      </p:sp>
      <p:sp>
        <p:nvSpPr>
          <p:cNvPr id="10" name="CuadroTexto 9"/>
          <p:cNvSpPr txBox="1"/>
          <p:nvPr/>
        </p:nvSpPr>
        <p:spPr>
          <a:xfrm>
            <a:off x="5825737" y="1470125"/>
            <a:ext cx="301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Falta de confianza en su desempeño laboral</a:t>
            </a:r>
            <a:endParaRPr lang="es-ES_tradn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52945" y="186393"/>
            <a:ext cx="3681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Análisis de los resultados: Profesores</a:t>
            </a:r>
            <a:endParaRPr lang="es-ES_tradnl" dirty="0"/>
          </a:p>
        </p:txBody>
      </p:sp>
      <p:sp>
        <p:nvSpPr>
          <p:cNvPr id="12" name="Elipse 11"/>
          <p:cNvSpPr/>
          <p:nvPr/>
        </p:nvSpPr>
        <p:spPr>
          <a:xfrm>
            <a:off x="3509440" y="3104808"/>
            <a:ext cx="1993688" cy="15445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Clima áulico</a:t>
            </a:r>
            <a:endParaRPr lang="es-ES_tradnl" dirty="0"/>
          </a:p>
        </p:txBody>
      </p:sp>
      <p:sp>
        <p:nvSpPr>
          <p:cNvPr id="13" name="Elipse 12"/>
          <p:cNvSpPr/>
          <p:nvPr/>
        </p:nvSpPr>
        <p:spPr>
          <a:xfrm>
            <a:off x="3509440" y="4977682"/>
            <a:ext cx="1993688" cy="15445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Desarrollo profesional</a:t>
            </a:r>
            <a:endParaRPr lang="es-ES_tradnl" dirty="0"/>
          </a:p>
        </p:txBody>
      </p:sp>
      <p:sp>
        <p:nvSpPr>
          <p:cNvPr id="14" name="Más 13"/>
          <p:cNvSpPr/>
          <p:nvPr/>
        </p:nvSpPr>
        <p:spPr>
          <a:xfrm>
            <a:off x="1003928" y="409637"/>
            <a:ext cx="914400" cy="9144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Menos 14"/>
          <p:cNvSpPr/>
          <p:nvPr/>
        </p:nvSpPr>
        <p:spPr>
          <a:xfrm>
            <a:off x="7005222" y="555725"/>
            <a:ext cx="914400" cy="9144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Rectángulo 15"/>
          <p:cNvSpPr/>
          <p:nvPr/>
        </p:nvSpPr>
        <p:spPr>
          <a:xfrm>
            <a:off x="417839" y="3905862"/>
            <a:ext cx="2300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Prácticas pedagógicas</a:t>
            </a:r>
          </a:p>
          <a:p>
            <a:r>
              <a:rPr lang="es-ES_tradnl" dirty="0" smtClean="0"/>
              <a:t>estructuradas</a:t>
            </a:r>
            <a:endParaRPr lang="es-ES_tradnl" dirty="0"/>
          </a:p>
        </p:txBody>
      </p:sp>
      <p:sp>
        <p:nvSpPr>
          <p:cNvPr id="21" name="Rectángulo 20"/>
          <p:cNvSpPr/>
          <p:nvPr/>
        </p:nvSpPr>
        <p:spPr>
          <a:xfrm>
            <a:off x="434220" y="4649315"/>
            <a:ext cx="2284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Desarrollo profesional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417839" y="2029961"/>
            <a:ext cx="2928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/>
              <a:t>Trabajo colaborativo con docentes</a:t>
            </a:r>
            <a:endParaRPr lang="es-ES_tradnl" dirty="0"/>
          </a:p>
        </p:txBody>
      </p:sp>
      <p:sp>
        <p:nvSpPr>
          <p:cNvPr id="31" name="Rectángulo 30"/>
          <p:cNvSpPr/>
          <p:nvPr/>
        </p:nvSpPr>
        <p:spPr>
          <a:xfrm>
            <a:off x="358605" y="5288856"/>
            <a:ext cx="2907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Retroalimentación de la </a:t>
            </a:r>
          </a:p>
          <a:p>
            <a:r>
              <a:rPr lang="es-ES_tradnl" dirty="0" smtClean="0"/>
              <a:t>evaluación y reconocimiento</a:t>
            </a:r>
            <a:endParaRPr lang="es-ES_tradnl" dirty="0"/>
          </a:p>
        </p:txBody>
      </p:sp>
      <p:sp>
        <p:nvSpPr>
          <p:cNvPr id="33" name="CuadroTexto 32"/>
          <p:cNvSpPr txBox="1"/>
          <p:nvPr/>
        </p:nvSpPr>
        <p:spPr>
          <a:xfrm>
            <a:off x="5825737" y="3351864"/>
            <a:ext cx="3017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Metodología de proyectos</a:t>
            </a:r>
            <a:endParaRPr lang="es-ES_tradnl" dirty="0"/>
          </a:p>
        </p:txBody>
      </p:sp>
      <p:sp>
        <p:nvSpPr>
          <p:cNvPr id="34" name="CuadroTexto 33"/>
          <p:cNvSpPr txBox="1"/>
          <p:nvPr/>
        </p:nvSpPr>
        <p:spPr>
          <a:xfrm>
            <a:off x="269493" y="1324037"/>
            <a:ext cx="3017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Ideas sobre el aprendizaje</a:t>
            </a:r>
            <a:endParaRPr lang="es-ES_tradnl" dirty="0"/>
          </a:p>
        </p:txBody>
      </p:sp>
      <p:sp>
        <p:nvSpPr>
          <p:cNvPr id="35" name="Rectángulo 34"/>
          <p:cNvSpPr/>
          <p:nvPr/>
        </p:nvSpPr>
        <p:spPr>
          <a:xfrm>
            <a:off x="570239" y="3351864"/>
            <a:ext cx="1738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Constructivismo</a:t>
            </a:r>
            <a:endParaRPr lang="es-ES_tradnl" dirty="0"/>
          </a:p>
        </p:txBody>
      </p:sp>
      <p:sp>
        <p:nvSpPr>
          <p:cNvPr id="36" name="Rectángulo 35"/>
          <p:cNvSpPr/>
          <p:nvPr/>
        </p:nvSpPr>
        <p:spPr>
          <a:xfrm>
            <a:off x="5770805" y="2676292"/>
            <a:ext cx="307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Transmisión de conocimientos</a:t>
            </a:r>
            <a:endParaRPr lang="es-ES_tradnl" dirty="0"/>
          </a:p>
        </p:txBody>
      </p:sp>
      <p:sp>
        <p:nvSpPr>
          <p:cNvPr id="37" name="Rectángulo 36"/>
          <p:cNvSpPr/>
          <p:nvPr/>
        </p:nvSpPr>
        <p:spPr>
          <a:xfrm>
            <a:off x="5894014" y="5018647"/>
            <a:ext cx="29495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Demandas de formación insatisfechas: </a:t>
            </a:r>
            <a:r>
              <a:rPr lang="es-ES_tradnl" dirty="0" err="1" smtClean="0"/>
              <a:t>TIC’S</a:t>
            </a:r>
            <a:r>
              <a:rPr lang="es-ES_tradnl" dirty="0" smtClean="0"/>
              <a:t>, grupo heterogéneo y conducta de los alumnos.</a:t>
            </a:r>
            <a:endParaRPr lang="es-ES_tradnl" dirty="0"/>
          </a:p>
        </p:txBody>
      </p:sp>
      <p:sp>
        <p:nvSpPr>
          <p:cNvPr id="38" name="Rectángulo 37"/>
          <p:cNvSpPr/>
          <p:nvPr/>
        </p:nvSpPr>
        <p:spPr>
          <a:xfrm>
            <a:off x="6334474" y="4002984"/>
            <a:ext cx="2524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Presión laboral y falta de </a:t>
            </a:r>
          </a:p>
          <a:p>
            <a:r>
              <a:rPr lang="es-ES_tradnl" dirty="0" smtClean="0"/>
              <a:t>oportunidades.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614493" y="1470126"/>
            <a:ext cx="3413851" cy="197841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Ausencia de personal de apoyo</a:t>
            </a:r>
            <a:endParaRPr lang="es-ES_tradn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52945" y="186393"/>
            <a:ext cx="3618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Análisis de los resultados: directores</a:t>
            </a:r>
            <a:endParaRPr lang="es-ES_tradnl" dirty="0"/>
          </a:p>
        </p:txBody>
      </p:sp>
      <p:sp>
        <p:nvSpPr>
          <p:cNvPr id="12" name="Elipse 11"/>
          <p:cNvSpPr/>
          <p:nvPr/>
        </p:nvSpPr>
        <p:spPr>
          <a:xfrm>
            <a:off x="2881290" y="3877061"/>
            <a:ext cx="3618681" cy="184419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Falta de equipamiento </a:t>
            </a:r>
            <a:endParaRPr lang="es-ES_tradnl" dirty="0"/>
          </a:p>
        </p:txBody>
      </p:sp>
      <p:sp>
        <p:nvSpPr>
          <p:cNvPr id="13" name="Elipse 12"/>
          <p:cNvSpPr/>
          <p:nvPr/>
        </p:nvSpPr>
        <p:spPr>
          <a:xfrm>
            <a:off x="5134432" y="1470126"/>
            <a:ext cx="3290951" cy="215729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Desarrollo profesional deficitario de sus docentes</a:t>
            </a:r>
            <a:endParaRPr lang="es-ES_tradnl" dirty="0"/>
          </a:p>
        </p:txBody>
      </p:sp>
      <p:sp>
        <p:nvSpPr>
          <p:cNvPr id="15" name="Menos 14"/>
          <p:cNvSpPr/>
          <p:nvPr/>
        </p:nvSpPr>
        <p:spPr>
          <a:xfrm>
            <a:off x="4220032" y="555725"/>
            <a:ext cx="914400" cy="9144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3509440" y="1741015"/>
            <a:ext cx="2212174" cy="154450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Conclusiones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382351" y="3285522"/>
            <a:ext cx="29287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Actuar sobre las actitudes, ideas y prácticas mejora la enseñanza y el aprendizaje, pero mayor efectividad individualizado.</a:t>
            </a:r>
          </a:p>
          <a:p>
            <a:endParaRPr lang="es-ES_tradnl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3761712" y="4632165"/>
            <a:ext cx="29287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Capacitaciones gratuitas de menor calidad frente a las pagadas por los mismos profesores y su propio tiempo.</a:t>
            </a:r>
          </a:p>
          <a:p>
            <a:endParaRPr lang="es-ES_tradnl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5940100" y="3017657"/>
            <a:ext cx="2928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Falta de desarrollo profesional adecuado</a:t>
            </a:r>
          </a:p>
          <a:p>
            <a:endParaRPr lang="es-ES_tradnl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382351" y="456168"/>
            <a:ext cx="2928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El 25% de los profesores pierden el 30% lectivo en administración y control de la disciplina</a:t>
            </a:r>
          </a:p>
          <a:p>
            <a:endParaRPr lang="es-ES_tradnl" dirty="0" smtClean="0"/>
          </a:p>
        </p:txBody>
      </p:sp>
      <p:sp>
        <p:nvSpPr>
          <p:cNvPr id="9" name="CuadroTexto 8"/>
          <p:cNvSpPr txBox="1"/>
          <p:nvPr/>
        </p:nvSpPr>
        <p:spPr>
          <a:xfrm>
            <a:off x="5721614" y="456168"/>
            <a:ext cx="2928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La mejora pasa por mejores políticas de recursos humanos</a:t>
            </a:r>
          </a:p>
          <a:p>
            <a:endParaRPr lang="es-ES_tradn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udio">
  <a:themeElements>
    <a:clrScheme name="E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E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E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Estudio.thmx</Template>
  <TotalTime>359</TotalTime>
  <Words>558</Words>
  <Application>Microsoft Macintosh PowerPoint</Application>
  <PresentationFormat>Presentación en pantalla (4:3)</PresentationFormat>
  <Paragraphs>104</Paragraphs>
  <Slides>9</Slides>
  <Notes>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Estudio</vt:lpstr>
      <vt:lpstr>Informe TALIS La creación de entornos eficaces de enseñanza y aprendizaje. Síntesis de los primeros resultados Primera  Encuesta Internacional sobre enseñanza aprendizaje  Santillana, OCDE, 2009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TALIS La creación de entornos eficaces de enseñanza y aprendizaje. Síntesis de los primeros resultados Primera  Encuesta Internacional sobre enseñanza aprendizaje </dc:title>
  <dc:creator>Katiuska Azolas</dc:creator>
  <cp:lastModifiedBy>Katiuska Azolas</cp:lastModifiedBy>
  <cp:revision>6</cp:revision>
  <dcterms:created xsi:type="dcterms:W3CDTF">2013-07-26T00:34:51Z</dcterms:created>
  <dcterms:modified xsi:type="dcterms:W3CDTF">2013-07-26T02:07:16Z</dcterms:modified>
</cp:coreProperties>
</file>