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8" r:id="rId3"/>
    <p:sldId id="261" r:id="rId4"/>
    <p:sldId id="257" r:id="rId5"/>
    <p:sldId id="262" r:id="rId6"/>
    <p:sldId id="271" r:id="rId7"/>
    <p:sldId id="275" r:id="rId8"/>
    <p:sldId id="267" r:id="rId9"/>
    <p:sldId id="270" r:id="rId10"/>
    <p:sldId id="264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s-C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5E630-2D06-4DED-A73F-6F53D2EE5247}" type="datetimeFigureOut">
              <a:rPr lang="es-CL"/>
              <a:pPr>
                <a:defRPr/>
              </a:pPr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78A9E-0AB0-4D7E-8078-DE582FF499A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58415-1DC0-4BE6-88E3-AA9421D9DDD3}" type="datetimeFigureOut">
              <a:rPr lang="es-CL"/>
              <a:pPr>
                <a:defRPr/>
              </a:pPr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0AF51-2396-458A-BC5C-9324923FA0AD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7BAB9-6751-4FD2-A4EE-AE6095A08941}" type="datetimeFigureOut">
              <a:rPr lang="es-CL"/>
              <a:pPr>
                <a:defRPr/>
              </a:pPr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60DD9-CFCA-43F1-8CE1-040A5F5D4DCE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6C157-DED6-4ED3-9ECB-2703C69478CD}" type="datetimeFigureOut">
              <a:rPr lang="es-CL"/>
              <a:pPr>
                <a:defRPr/>
              </a:pPr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1491A-E245-4E8D-A39B-4EE0DCD49DEA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D5075-3BD9-46A0-A4E5-02D406029427}" type="datetimeFigureOut">
              <a:rPr lang="es-CL"/>
              <a:pPr>
                <a:defRPr/>
              </a:pPr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395F3-08F7-4CC9-B9E8-A3C3B7002B5B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D8FF0-3D06-408A-AE19-C6AC0023DD27}" type="datetimeFigureOut">
              <a:rPr lang="es-CL"/>
              <a:pPr>
                <a:defRPr/>
              </a:pPr>
              <a:t>30-03-2013</a:t>
            </a:fld>
            <a:endParaRPr lang="es-C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C8BB-CA3A-4421-A2DF-DC297D88DBBE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A2DE2-CA31-446F-8E42-A777826D81DC}" type="datetimeFigureOut">
              <a:rPr lang="es-CL"/>
              <a:pPr>
                <a:defRPr/>
              </a:pPr>
              <a:t>30-03-2013</a:t>
            </a:fld>
            <a:endParaRPr lang="es-CL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B37C8-2B06-4C54-A666-50A8D9B76D7B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BBF0A-56C9-4C49-B32B-A223A97689F0}" type="datetimeFigureOut">
              <a:rPr lang="es-CL"/>
              <a:pPr>
                <a:defRPr/>
              </a:pPr>
              <a:t>30-03-2013</a:t>
            </a:fld>
            <a:endParaRPr lang="es-CL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4DBEE-5DDA-4233-ABEF-7C0771C4B858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0C59D-1937-4DDD-A312-B1E09939165B}" type="datetimeFigureOut">
              <a:rPr lang="es-CL"/>
              <a:pPr>
                <a:defRPr/>
              </a:pPr>
              <a:t>30-03-2013</a:t>
            </a:fld>
            <a:endParaRPr lang="es-CL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E091E-A658-40B9-A94F-DAB23F571186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73C8-3279-4765-B5D4-589E36D53B54}" type="datetimeFigureOut">
              <a:rPr lang="es-CL"/>
              <a:pPr>
                <a:defRPr/>
              </a:pPr>
              <a:t>30-03-2013</a:t>
            </a:fld>
            <a:endParaRPr lang="es-C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D266A-EFAA-434A-B7D9-26E75D27CB6A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84E4F-811D-4F9A-A037-CEDC7592150A}" type="datetimeFigureOut">
              <a:rPr lang="es-CL"/>
              <a:pPr>
                <a:defRPr/>
              </a:pPr>
              <a:t>30-03-2013</a:t>
            </a:fld>
            <a:endParaRPr lang="es-C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5BA1C-8018-47A5-B71A-5508A30DC4C9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CL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90C3EE-B68D-44D2-B0BF-B8C4EDFE8E65}" type="datetimeFigureOut">
              <a:rPr lang="es-CL"/>
              <a:pPr>
                <a:defRPr/>
              </a:pPr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18ED45-ACB7-45E9-892F-9D6CAF369F29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708275"/>
            <a:ext cx="8064500" cy="1584325"/>
          </a:xfrm>
        </p:spPr>
        <p:txBody>
          <a:bodyPr/>
          <a:lstStyle/>
          <a:p>
            <a:pPr eaLnBrk="1" hangingPunct="1"/>
            <a:r>
              <a:rPr lang="es-ES" sz="2800" b="1" smtClean="0"/>
              <a:t>DESARROLLO, INNOVACIÓN Y CAMBIO EN LAS ORGANIZACIONES EDUCATIVAS</a:t>
            </a:r>
            <a:br>
              <a:rPr lang="es-ES" sz="2800" b="1" smtClean="0"/>
            </a:br>
            <a:endParaRPr lang="es-ES" sz="2800" b="1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6013" y="4292600"/>
            <a:ext cx="7010400" cy="2249488"/>
          </a:xfrm>
        </p:spPr>
        <p:txBody>
          <a:bodyPr/>
          <a:lstStyle/>
          <a:p>
            <a:pPr eaLnBrk="1" hangingPunct="1">
              <a:defRPr/>
            </a:pPr>
            <a:r>
              <a:rPr lang="es-ES" sz="2400" b="1" dirty="0" smtClean="0"/>
              <a:t>Aurora Jerez		Fabiola Acuña</a:t>
            </a:r>
          </a:p>
          <a:p>
            <a:pPr eaLnBrk="1" hangingPunct="1">
              <a:defRPr/>
            </a:pPr>
            <a:r>
              <a:rPr lang="es-ES" sz="2400" b="1" dirty="0" smtClean="0"/>
              <a:t>Katiuska </a:t>
            </a:r>
            <a:r>
              <a:rPr lang="es-ES" sz="2400" b="1" dirty="0" err="1" smtClean="0"/>
              <a:t>Azolas</a:t>
            </a:r>
            <a:endParaRPr lang="es-ES" sz="2400" b="1" dirty="0" smtClean="0"/>
          </a:p>
          <a:p>
            <a:pPr eaLnBrk="1" hangingPunct="1">
              <a:defRPr/>
            </a:pPr>
            <a:r>
              <a:rPr lang="es-ES" sz="2400" b="1" dirty="0" smtClean="0"/>
              <a:t>Octavio Sánchez</a:t>
            </a:r>
          </a:p>
          <a:p>
            <a:pPr eaLnBrk="1" hangingPunct="1">
              <a:defRPr/>
            </a:pPr>
            <a:r>
              <a:rPr lang="es-ES" sz="2400" b="1" dirty="0" smtClean="0"/>
              <a:t>Patricia Ferrada</a:t>
            </a:r>
          </a:p>
          <a:p>
            <a:pPr eaLnBrk="1" hangingPunct="1">
              <a:defRPr/>
            </a:pPr>
            <a:r>
              <a:rPr lang="es-ES" sz="2400" b="1" dirty="0" err="1" smtClean="0"/>
              <a:t>Dalys</a:t>
            </a:r>
            <a:r>
              <a:rPr lang="es-ES" sz="2400" b="1" dirty="0" smtClean="0"/>
              <a:t> Saldaña</a:t>
            </a:r>
          </a:p>
          <a:p>
            <a:pPr eaLnBrk="1" hangingPunct="1">
              <a:defRPr/>
            </a:pPr>
            <a:endParaRPr lang="es-ES" sz="2400" b="1" dirty="0" smtClean="0"/>
          </a:p>
          <a:p>
            <a:pPr eaLnBrk="1" hangingPunct="1">
              <a:defRPr/>
            </a:pPr>
            <a:endParaRPr lang="es-ES" sz="2400" b="1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404813"/>
            <a:ext cx="1500187" cy="177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2555875" y="404813"/>
            <a:ext cx="565308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s-ES" sz="2400" b="1">
                <a:solidFill>
                  <a:schemeClr val="tx2"/>
                </a:solidFill>
              </a:rPr>
              <a:t>DOCTORADO ALCALA CHILE PROGRAMA AÑO 2013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 smtClean="0"/>
              <a:t>ESTRATEGIA</a:t>
            </a:r>
            <a:br>
              <a:rPr lang="es-CL" dirty="0" smtClean="0"/>
            </a:br>
            <a:r>
              <a:rPr lang="es-CL" dirty="0" smtClean="0"/>
              <a:t>USO DE ESQUEMA DE CLASIFICACIÓN</a:t>
            </a:r>
          </a:p>
        </p:txBody>
      </p: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2376487"/>
          </a:xfrm>
        </p:spPr>
        <p:txBody>
          <a:bodyPr/>
          <a:lstStyle/>
          <a:p>
            <a:pPr eaLnBrk="1" hangingPunct="1"/>
            <a:r>
              <a:rPr lang="es-CL" smtClean="0"/>
              <a:t>Este esquema se utilizará en un Taller que se realizará con los profesores de Matemáticas para recoger su percepción del problema y de las soluciones viables.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55650" y="1773238"/>
          <a:ext cx="7848600" cy="2168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268"/>
                <a:gridCol w="1121268"/>
                <a:gridCol w="1121268"/>
                <a:gridCol w="1121268"/>
                <a:gridCol w="1121268"/>
                <a:gridCol w="1121268"/>
                <a:gridCol w="1121268"/>
              </a:tblGrid>
              <a:tr h="979996">
                <a:tc>
                  <a:txBody>
                    <a:bodyPr/>
                    <a:lstStyle/>
                    <a:p>
                      <a:r>
                        <a:rPr lang="es-CL" dirty="0" smtClean="0"/>
                        <a:t>¿Cuál</a:t>
                      </a:r>
                      <a:r>
                        <a:rPr lang="es-CL" baseline="0" dirty="0" smtClean="0"/>
                        <a:t> es el problema?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Que se puede hacer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¿Qué mejoraría</a:t>
                      </a:r>
                      <a:r>
                        <a:rPr lang="es-CL" sz="1600" dirty="0" smtClean="0"/>
                        <a:t>?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¿Qué</a:t>
                      </a:r>
                      <a:r>
                        <a:rPr lang="es-CL" baseline="0" dirty="0" smtClean="0"/>
                        <a:t> se puede pedir?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¿Qué se puede ejecutar?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¿Qué se puede aplicar?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Qué opciones existen?</a:t>
                      </a:r>
                      <a:endParaRPr lang="es-CL" dirty="0"/>
                    </a:p>
                  </a:txBody>
                  <a:tcPr/>
                </a:tc>
              </a:tr>
              <a:tr h="979996"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294" name="4 Rectángulo"/>
          <p:cNvSpPr>
            <a:spLocks noChangeArrowheads="1"/>
          </p:cNvSpPr>
          <p:nvPr/>
        </p:nvSpPr>
        <p:spPr bwMode="auto">
          <a:xfrm>
            <a:off x="539750" y="4221163"/>
            <a:ext cx="8064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/>
              <a:t>Este esquema se utilizará en un Taller de análisis, que se realizará con los profesores de Matemáticas para recoger su percepción del problema y de las soluciones viables.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Lo esperado</a:t>
            </a:r>
          </a:p>
        </p:txBody>
      </p:sp>
      <p:sp>
        <p:nvSpPr>
          <p:cNvPr id="1229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mtClean="0"/>
              <a:t>1.-Crear condiciones.</a:t>
            </a:r>
          </a:p>
          <a:p>
            <a:r>
              <a:rPr lang="es-CL" smtClean="0"/>
              <a:t>2.- Planificación.</a:t>
            </a:r>
          </a:p>
          <a:p>
            <a:r>
              <a:rPr lang="es-CL" smtClean="0"/>
              <a:t>3.- Implementación.</a:t>
            </a:r>
          </a:p>
          <a:p>
            <a:r>
              <a:rPr lang="es-CL" smtClean="0"/>
              <a:t>4.- Revisión.</a:t>
            </a:r>
          </a:p>
          <a:p>
            <a:r>
              <a:rPr lang="es-CL" smtClean="0"/>
              <a:t>5.- Actuación.</a:t>
            </a:r>
          </a:p>
          <a:p>
            <a:pPr>
              <a:buFont typeface="Arial" charset="0"/>
              <a:buNone/>
            </a:pPr>
            <a:endParaRPr lang="es-CL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s-CL" smtClean="0"/>
              <a:t>Lo esperado</a:t>
            </a:r>
          </a:p>
        </p:txBody>
      </p:sp>
      <p:sp>
        <p:nvSpPr>
          <p:cNvPr id="13315" name="2 Marcador de contenido"/>
          <p:cNvSpPr>
            <a:spLocks noGrp="1"/>
          </p:cNvSpPr>
          <p:nvPr>
            <p:ph idx="1"/>
          </p:nvPr>
        </p:nvSpPr>
        <p:spPr>
          <a:xfrm>
            <a:off x="714375" y="1000125"/>
            <a:ext cx="8229600" cy="5857875"/>
          </a:xfrm>
        </p:spPr>
        <p:txBody>
          <a:bodyPr/>
          <a:lstStyle/>
          <a:p>
            <a:r>
              <a:rPr lang="es-CL" smtClean="0"/>
              <a:t>6.- Evaluación.</a:t>
            </a:r>
          </a:p>
          <a:p>
            <a:r>
              <a:rPr lang="es-CL" smtClean="0"/>
              <a:t>7.- Revisión global.</a:t>
            </a:r>
          </a:p>
          <a:p>
            <a:r>
              <a:rPr lang="es-CL" smtClean="0"/>
              <a:t>8.- Verificar en la búsqueda de soluciones a los problemas planteados.</a:t>
            </a:r>
          </a:p>
          <a:p>
            <a:r>
              <a:rPr lang="es-CL" smtClean="0"/>
              <a:t>9.- Institucionalización.</a:t>
            </a:r>
          </a:p>
          <a:p>
            <a:r>
              <a:rPr lang="es-CL" smtClean="0"/>
              <a:t>10.- Incorporar. </a:t>
            </a:r>
          </a:p>
          <a:p>
            <a:r>
              <a:rPr lang="es-CL" smtClean="0"/>
              <a:t>11.-Compartir estos aprendizajes con profesores de matemática de los colegios o liceos del sector de proveniencia de los estudiante/ actividad vinculación con el medio.</a:t>
            </a:r>
          </a:p>
          <a:p>
            <a:endParaRPr lang="es-CL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smtClean="0"/>
          </a:p>
        </p:txBody>
      </p: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mtClean="0"/>
              <a:t>Institucionalización del proyecto.</a:t>
            </a:r>
          </a:p>
          <a:p>
            <a:r>
              <a:rPr lang="es-CL" smtClean="0"/>
              <a:t>Analizar el impacto del proyecto. Interesa también los efectos. Medir con los estudiantes el cambio realizado en la asignatura de matemáticas.</a:t>
            </a:r>
          </a:p>
          <a:p>
            <a:endParaRPr lang="es-CL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mtClean="0"/>
              <a:t>CONTEXTO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dirty="0" smtClean="0"/>
              <a:t>Una universidad privada, la asignatura de matemática I,  es dictada por un docente que tiene una experiencia de 6 años .   El porcentaje de aprobación es del 40% .  Es un problema que se repite en los demás profesores de matemáticas de la facultad.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dirty="0" smtClean="0"/>
              <a:t>La mayoría de los alumnos/as provienen de colegios particulares subvencionados y municipales, de nivel socioeconómico medio-bajo.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dirty="0" smtClean="0"/>
              <a:t>La carrera es diurna.  Los estudiantes ingresan sin  prueba de selección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CL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mtClean="0"/>
              <a:t>CONTEXTO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dirty="0" smtClean="0"/>
              <a:t>La universidad cuenta con un programa de seguimiento que apoya a los alumnos en pro de mejoras de los niveles de progresión de su malla académica.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dirty="0" smtClean="0"/>
              <a:t>Matemáticas I es pre-requisito para avanzar en la malla curricular de la carrera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dirty="0" smtClean="0"/>
              <a:t>Los cursos tiene un promedio de 40 alumnos/as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dirty="0" smtClean="0"/>
              <a:t>La universidad tiene un proyecto curricular formativo basado en competencias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mtClean="0"/>
              <a:t>PROBLEMA</a:t>
            </a:r>
          </a:p>
        </p:txBody>
      </p:sp>
      <p:sp>
        <p:nvSpPr>
          <p:cNvPr id="512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52538"/>
          </a:xfrm>
        </p:spPr>
        <p:txBody>
          <a:bodyPr/>
          <a:lstStyle/>
          <a:p>
            <a:pPr algn="just" eaLnBrk="1" hangingPunct="1"/>
            <a:r>
              <a:rPr lang="es-CL" smtClean="0"/>
              <a:t>Bajo índice de aprobación de los estudiantes de primer año en la asignatura de matemáticas I 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68313" y="3068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CAMBIO</a:t>
            </a:r>
          </a:p>
        </p:txBody>
      </p:sp>
      <p:sp>
        <p:nvSpPr>
          <p:cNvPr id="5125" name="2 Marcador de contenido"/>
          <p:cNvSpPr txBox="1">
            <a:spLocks/>
          </p:cNvSpPr>
          <p:nvPr/>
        </p:nvSpPr>
        <p:spPr bwMode="auto">
          <a:xfrm>
            <a:off x="684213" y="4292600"/>
            <a:ext cx="8229600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es-CL" sz="3200">
                <a:latin typeface="Calibri" pitchFamily="34" charset="0"/>
              </a:rPr>
              <a:t>Mejorar el índice de aprobación en la asignatura de matemáticas  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 smtClean="0"/>
              <a:t>ESTRATEGIA</a:t>
            </a:r>
            <a:br>
              <a:rPr lang="es-CL" dirty="0" smtClean="0"/>
            </a:br>
            <a:r>
              <a:rPr lang="es-CL" dirty="0" smtClean="0"/>
              <a:t>GENERALES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CL" dirty="0" smtClean="0"/>
              <a:t>Conformación  de una comisión de apoyo pedagógico, con participación de: Directores de carrera, docente de matemáticas, profesores de la línea curricular que necesitan las matemáticas, y un experto en el ámbito de los aprendizajes en el área de las matemáticas . La función, de esta comisión es analizar el problema y proponer las alternativas posibles de soluciones Esta comisión coordinara la aplicación del FODA.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CL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CL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CL" smtClean="0"/>
              <a:t>ESTRATEGIAS GENERALES</a:t>
            </a:r>
          </a:p>
        </p:txBody>
      </p:sp>
      <p:sp>
        <p:nvSpPr>
          <p:cNvPr id="717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CL" smtClean="0"/>
              <a:t>Proceso de formación para la Comisión de apoyo: se diseñaran dos sesiones formativas para  entregar al equipo formación sobre aspectos teóricos sobre estrategias de aprendizaje en el ámbito de las matemáticas, como fomentar la capacidad de razonamiento lógico-matemático.</a:t>
            </a:r>
          </a:p>
          <a:p>
            <a:pPr eaLnBrk="1" hangingPunct="1"/>
            <a:endParaRPr lang="es-CL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mtClean="0"/>
              <a:t>ESTRATEGIAS GENERALES</a:t>
            </a:r>
          </a:p>
        </p:txBody>
      </p:sp>
      <p:sp>
        <p:nvSpPr>
          <p:cNvPr id="8195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smtClean="0"/>
              <a:t>Se socializará con el Comité los resultados de aprobación histórica en la asignatura de Matemáticas.</a:t>
            </a:r>
          </a:p>
          <a:p>
            <a:r>
              <a:rPr lang="es-CL" smtClean="0"/>
              <a:t>Aplicación de cuestionario de satisfacción a los alumnos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 smtClean="0"/>
              <a:t>ESTRATEGIA A UTILIZAR</a:t>
            </a:r>
            <a:br>
              <a:rPr lang="es-CL" dirty="0" smtClean="0"/>
            </a:br>
            <a:r>
              <a:rPr lang="es-CL" dirty="0" smtClean="0"/>
              <a:t>FODA</a:t>
            </a:r>
          </a:p>
        </p:txBody>
      </p:sp>
      <p:sp>
        <p:nvSpPr>
          <p:cNvPr id="9219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CL" smtClean="0"/>
          </a:p>
          <a:p>
            <a:pPr eaLnBrk="1" hangingPunct="1"/>
            <a:endParaRPr lang="es-CL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95288" y="1125538"/>
          <a:ext cx="84963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676625">
                <a:tc>
                  <a:txBody>
                    <a:bodyPr/>
                    <a:lstStyle/>
                    <a:p>
                      <a:r>
                        <a:rPr lang="es-CL" dirty="0" smtClean="0"/>
                        <a:t>F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L" dirty="0" smtClean="0"/>
                        <a:t> Estudiantes con alto manejo de las TIC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L" dirty="0" smtClean="0"/>
                        <a:t>Docente</a:t>
                      </a:r>
                      <a:r>
                        <a:rPr lang="es-CL" baseline="0" dirty="0" smtClean="0"/>
                        <a:t> que </a:t>
                      </a:r>
                      <a:r>
                        <a:rPr lang="es-CL" dirty="0" smtClean="0"/>
                        <a:t> tienen alto interés en el aprendizaje de los estudiantes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L" dirty="0" smtClean="0"/>
                        <a:t> La institución dispone de un centro de apoyo matemáticos para el mejoramiento de habilidades y aprendizaje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L" dirty="0" smtClean="0"/>
                        <a:t> La institución ofrece tutorías para mejorar aprendizaje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 Alumnos  bajo nivel de conocimiento matemáticos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Alumnos sin manejo de técnicas y hábitos de estudio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Bajo porcentaje de titulación oportuna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Los docentes desconocen</a:t>
                      </a:r>
                      <a:r>
                        <a:rPr lang="es-CL" baseline="0" dirty="0" smtClean="0"/>
                        <a:t> la </a:t>
                      </a:r>
                      <a:r>
                        <a:rPr lang="es-CL" dirty="0" smtClean="0"/>
                        <a:t>aplicabilidad de las matemáticas en el ámbito específicos de la especialidad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Docente con limitada manejo de las TIC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Baja autoestima de los estudiantes que ingresan sin prueba de admisión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Desmotivación de los estudiante afecta la asistencia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 Abandono prematuro de la asignatura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Desconocimiento de los docentes para utilizar diferente  instrumentos de evaluación 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CL" dirty="0" smtClean="0"/>
              <a:t>ESTRATEGIA A UTILIZAR</a:t>
            </a:r>
            <a:br>
              <a:rPr lang="es-CL" dirty="0" smtClean="0"/>
            </a:br>
            <a:r>
              <a:rPr lang="es-CL" dirty="0" smtClean="0"/>
              <a:t>FODA</a:t>
            </a:r>
          </a:p>
        </p:txBody>
      </p:sp>
      <p:sp>
        <p:nvSpPr>
          <p:cNvPr id="1024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s-CL" smtClean="0"/>
          </a:p>
          <a:p>
            <a:pPr eaLnBrk="1" hangingPunct="1"/>
            <a:endParaRPr lang="es-CL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395288" y="1125538"/>
          <a:ext cx="8496300" cy="2670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/>
                <a:gridCol w="4248472"/>
              </a:tblGrid>
              <a:tr h="2669423">
                <a:tc>
                  <a:txBody>
                    <a:bodyPr/>
                    <a:lstStyle/>
                    <a:p>
                      <a:r>
                        <a:rPr lang="es-CL" dirty="0" smtClean="0"/>
                        <a:t>O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L" dirty="0" smtClean="0"/>
                        <a:t> Mejorar el nivel de aprendizaje de las matemáticas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L" dirty="0" smtClean="0"/>
                        <a:t>Mejorar el nivel de progresión de los estudiantes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L" dirty="0" smtClean="0"/>
                        <a:t>Mejorar las competencias docentes</a:t>
                      </a:r>
                    </a:p>
                    <a:p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A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Deserción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 Baja matrícula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Bajo nivel de competitividad con otras universidades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es-CL" dirty="0" smtClean="0"/>
                        <a:t>Problema de acreditación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696</Words>
  <Application>Microsoft Office PowerPoint</Application>
  <PresentationFormat>Presentación en pantalla (4:3)</PresentationFormat>
  <Paragraphs>78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Tema de Office</vt:lpstr>
      <vt:lpstr>DESARROLLO, INNOVACIÓN Y CAMBIO EN LAS ORGANIZACIONES EDUCATIVAS </vt:lpstr>
      <vt:lpstr>CONTEXTO</vt:lpstr>
      <vt:lpstr>CONTEXTO</vt:lpstr>
      <vt:lpstr>PROBLEMA</vt:lpstr>
      <vt:lpstr>ESTRATEGIA GENERALES</vt:lpstr>
      <vt:lpstr>ESTRATEGIAS GENERALES</vt:lpstr>
      <vt:lpstr>ESTRATEGIAS GENERALES</vt:lpstr>
      <vt:lpstr>ESTRATEGIA A UTILIZAR FODA</vt:lpstr>
      <vt:lpstr>ESTRATEGIA A UTILIZAR FODA</vt:lpstr>
      <vt:lpstr>ESTRATEGIA USO DE ESQUEMA DE CLASIFICACIÓN</vt:lpstr>
      <vt:lpstr>Lo esperado</vt:lpstr>
      <vt:lpstr>Lo esperado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DESARROLLO, INNOVACIÓN Y CAMBIO EN LAS ORGANIZACIONES EDUCATIVAS</dc:title>
  <dc:creator>Fabiola</dc:creator>
  <cp:lastModifiedBy>Enrique</cp:lastModifiedBy>
  <cp:revision>25</cp:revision>
  <dcterms:created xsi:type="dcterms:W3CDTF">2013-01-09T14:38:31Z</dcterms:created>
  <dcterms:modified xsi:type="dcterms:W3CDTF">2013-03-30T20:45:19Z</dcterms:modified>
</cp:coreProperties>
</file>