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67" r:id="rId3"/>
    <p:sldId id="259" r:id="rId4"/>
    <p:sldId id="260" r:id="rId5"/>
    <p:sldId id="264" r:id="rId6"/>
    <p:sldId id="261" r:id="rId7"/>
    <p:sldId id="266" r:id="rId8"/>
    <p:sldId id="262" r:id="rId9"/>
    <p:sldId id="263" r:id="rId10"/>
    <p:sldId id="268" r:id="rId11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F06013-16D1-4887-8C31-4432CC47956A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4DA91A-0B1F-43E1-9BE8-3E38E7BAB608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9C3FCF-FB1D-4160-AC33-E56BCF907F6D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6C1063-047E-49C1-BE92-D3F7A67BE2CC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A56C8B-985D-4DEF-AB6C-ED7BCBEDD972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ED5356-4EE8-4DF7-85D5-BDEA89C07CD7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41F45C-C895-4203-8C8C-E911E3367CDF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8B00A3-6835-4685-8256-893581407BA8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D56389-BE13-49FF-9C92-D4704AB4C004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ACB517-75D9-47CE-B860-37EEC2D515C5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 smtClean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5161E3-1270-4FC5-A8B7-9A027056277D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206DB777-64E8-4FFD-B2BC-F3B01985CC0A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 l="30712" t="10454" r="36082" b="8829"/>
          <a:stretch>
            <a:fillRect/>
          </a:stretch>
        </p:blipFill>
        <p:spPr bwMode="auto">
          <a:xfrm>
            <a:off x="3131840" y="980728"/>
            <a:ext cx="2890858" cy="39508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4 CuadroTexto"/>
          <p:cNvSpPr txBox="1"/>
          <p:nvPr/>
        </p:nvSpPr>
        <p:spPr>
          <a:xfrm>
            <a:off x="5148064" y="5661248"/>
            <a:ext cx="338437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000" dirty="0" smtClean="0"/>
              <a:t>Mario Brito Soto</a:t>
            </a:r>
          </a:p>
          <a:p>
            <a:r>
              <a:rPr lang="es-CL" sz="2000" dirty="0" smtClean="0"/>
              <a:t>Francisco Gárate Vergara</a:t>
            </a:r>
            <a:endParaRPr lang="es-CL" sz="2000" dirty="0"/>
          </a:p>
        </p:txBody>
      </p:sp>
      <p:pic>
        <p:nvPicPr>
          <p:cNvPr id="6" name="Picture 8" descr="http://comolaslentejas.files.wordpress.com/2010/01/logo-universidad-alcala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4313" y="142875"/>
            <a:ext cx="2422252" cy="9098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827584" y="836712"/>
            <a:ext cx="7704856" cy="56015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buFont typeface="Arial" pitchFamily="34" charset="0"/>
              <a:buChar char="•"/>
            </a:pPr>
            <a:r>
              <a:rPr lang="es-CL" sz="2000" dirty="0" smtClean="0"/>
              <a:t>Promover estructuras cooperativas y relaciones basadas en el respeto mutuo para erradicar el acoso.</a:t>
            </a:r>
          </a:p>
          <a:p>
            <a:pPr lvl="0">
              <a:buFont typeface="Arial" pitchFamily="34" charset="0"/>
              <a:buChar char="•"/>
            </a:pPr>
            <a:endParaRPr lang="es-CL" sz="2000" dirty="0" smtClean="0"/>
          </a:p>
          <a:p>
            <a:pPr lvl="0">
              <a:buFont typeface="Arial" pitchFamily="34" charset="0"/>
              <a:buChar char="•"/>
            </a:pPr>
            <a:r>
              <a:rPr lang="es-CL" sz="2000" dirty="0" smtClean="0"/>
              <a:t>La evaluación de la convivencia escolar desde una perspectiva integral como herramienta para la mejora de la convivencia.</a:t>
            </a:r>
          </a:p>
          <a:p>
            <a:pPr lvl="0">
              <a:buFont typeface="Arial" pitchFamily="34" charset="0"/>
              <a:buChar char="•"/>
            </a:pPr>
            <a:endParaRPr lang="es-CL" sz="2000" dirty="0" smtClean="0"/>
          </a:p>
          <a:p>
            <a:pPr lvl="0">
              <a:buFont typeface="Arial" pitchFamily="34" charset="0"/>
              <a:buChar char="•"/>
            </a:pPr>
            <a:r>
              <a:rPr lang="es-CL" sz="2000" dirty="0" smtClean="0"/>
              <a:t>Promover la calidad de las relaciones en el centro como comunidad, el apoyo entre el profesorado y la formación en convivencia como condiciones de protección.</a:t>
            </a:r>
          </a:p>
          <a:p>
            <a:pPr lvl="0">
              <a:buFont typeface="Arial" pitchFamily="34" charset="0"/>
              <a:buChar char="•"/>
            </a:pPr>
            <a:endParaRPr lang="es-CL" sz="2000" dirty="0" smtClean="0"/>
          </a:p>
          <a:p>
            <a:pPr lvl="0">
              <a:buFont typeface="Arial" pitchFamily="34" charset="0"/>
              <a:buChar char="•"/>
            </a:pPr>
            <a:r>
              <a:rPr lang="es-CL" sz="2000" dirty="0" smtClean="0"/>
              <a:t>La prevención como estrategia básica de la construcción de la           convivencia.</a:t>
            </a:r>
          </a:p>
          <a:p>
            <a:pPr lvl="0">
              <a:buFont typeface="Arial" pitchFamily="34" charset="0"/>
              <a:buChar char="•"/>
            </a:pPr>
            <a:endParaRPr lang="es-CL" sz="2000" dirty="0" smtClean="0"/>
          </a:p>
          <a:p>
            <a:pPr lvl="0">
              <a:buFont typeface="Arial" pitchFamily="34" charset="0"/>
              <a:buChar char="•"/>
            </a:pPr>
            <a:r>
              <a:rPr lang="es-CL" sz="2000" dirty="0" smtClean="0"/>
              <a:t>La prevención de la exclusión y la violencia.</a:t>
            </a:r>
          </a:p>
          <a:p>
            <a:pPr lvl="0">
              <a:buFont typeface="Arial" pitchFamily="34" charset="0"/>
              <a:buChar char="•"/>
            </a:pPr>
            <a:endParaRPr lang="es-CL" sz="2000" dirty="0" smtClean="0"/>
          </a:p>
          <a:p>
            <a:pPr lvl="0">
              <a:buFont typeface="Arial" pitchFamily="34" charset="0"/>
              <a:buChar char="•"/>
            </a:pPr>
            <a:r>
              <a:rPr lang="es-CL" sz="2000" dirty="0" smtClean="0"/>
              <a:t>Promover una colaboración más estrecha y continuada entre la            escuela y las familias.</a:t>
            </a:r>
          </a:p>
          <a:p>
            <a:endParaRPr lang="es-C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 l="30712" t="10454" r="36082" b="8829"/>
          <a:stretch>
            <a:fillRect/>
          </a:stretch>
        </p:blipFill>
        <p:spPr bwMode="auto">
          <a:xfrm>
            <a:off x="395536" y="332656"/>
            <a:ext cx="3266704" cy="44644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2 CuadroTexto"/>
          <p:cNvSpPr txBox="1"/>
          <p:nvPr/>
        </p:nvSpPr>
        <p:spPr>
          <a:xfrm>
            <a:off x="4211960" y="1268760"/>
            <a:ext cx="4608512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 smtClean="0"/>
              <a:t>ESTUDIO ESTATAL SOBRE LA CONVIVENCIA ESCOLAR EN LA EDUCACIÓN SECUNDARIA OBLIGATORIA</a:t>
            </a:r>
          </a:p>
          <a:p>
            <a:endParaRPr lang="es-CL" dirty="0" smtClean="0"/>
          </a:p>
          <a:p>
            <a:r>
              <a:rPr lang="es-CL" dirty="0" smtClean="0"/>
              <a:t>Observatorio de Convivencia Escolar. Ministerio de Educación, Gobierno de España</a:t>
            </a:r>
          </a:p>
          <a:p>
            <a:endParaRPr lang="es-CL" dirty="0" smtClean="0"/>
          </a:p>
          <a:p>
            <a:r>
              <a:rPr lang="es-CL" dirty="0" smtClean="0"/>
              <a:t>Convenio Universidad Complutense de Madrid y Ministerio Educación Colaboración desde el Observatorio de Convivencia Escolar</a:t>
            </a:r>
          </a:p>
          <a:p>
            <a:endParaRPr lang="es-CL" dirty="0" smtClean="0"/>
          </a:p>
          <a:p>
            <a:r>
              <a:rPr lang="es-CL" dirty="0" smtClean="0"/>
              <a:t>Financiamiento Estatal</a:t>
            </a:r>
          </a:p>
          <a:p>
            <a:endParaRPr lang="es-CL" dirty="0" smtClean="0"/>
          </a:p>
          <a:p>
            <a:r>
              <a:rPr lang="es-CL" dirty="0" smtClean="0"/>
              <a:t>2010</a:t>
            </a:r>
          </a:p>
          <a:p>
            <a:endParaRPr lang="es-C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1835696" y="620688"/>
            <a:ext cx="57606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solidFill>
                  <a:srgbClr val="FFFF00"/>
                </a:solidFill>
              </a:rPr>
              <a:t>Marco teórico de referencia</a:t>
            </a:r>
          </a:p>
          <a:p>
            <a:endParaRPr lang="es-ES" dirty="0" smtClean="0">
              <a:solidFill>
                <a:srgbClr val="FFFF00"/>
              </a:solidFill>
            </a:endParaRPr>
          </a:p>
          <a:p>
            <a:endParaRPr lang="es-ES" dirty="0" smtClean="0">
              <a:solidFill>
                <a:srgbClr val="FFFF00"/>
              </a:solidFill>
            </a:endParaRPr>
          </a:p>
          <a:p>
            <a:endParaRPr lang="es-C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899592" y="548680"/>
            <a:ext cx="76328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solidFill>
                  <a:srgbClr val="FFFF00"/>
                </a:solidFill>
              </a:rPr>
              <a:t>Diseño metodológico</a:t>
            </a:r>
          </a:p>
          <a:p>
            <a:endParaRPr lang="es-CL" dirty="0"/>
          </a:p>
        </p:txBody>
      </p:sp>
      <p:sp>
        <p:nvSpPr>
          <p:cNvPr id="3" name="2 CuadroTexto"/>
          <p:cNvSpPr txBox="1"/>
          <p:nvPr/>
        </p:nvSpPr>
        <p:spPr>
          <a:xfrm>
            <a:off x="827584" y="1340768"/>
            <a:ext cx="7632848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CL" dirty="0" smtClean="0"/>
          </a:p>
          <a:p>
            <a:r>
              <a:rPr lang="es-CL" dirty="0" smtClean="0"/>
              <a:t>Justificación: Lograr un diagnostico general de la convivencia escolar en los centro de enseñanza secundaria</a:t>
            </a:r>
          </a:p>
          <a:p>
            <a:endParaRPr lang="es-CL" dirty="0" smtClean="0"/>
          </a:p>
          <a:p>
            <a:r>
              <a:rPr lang="es-CL" dirty="0" smtClean="0"/>
              <a:t>Metodología:</a:t>
            </a:r>
          </a:p>
          <a:p>
            <a:r>
              <a:rPr lang="es-CL" dirty="0" smtClean="0"/>
              <a:t>Diseño de Indicadores</a:t>
            </a:r>
          </a:p>
          <a:p>
            <a:r>
              <a:rPr lang="es-CL" dirty="0" smtClean="0"/>
              <a:t>Revisión de Estudios, visualizando los indicadores utilizados con mayor frecuencia en los estudios de esta materia investigativa. Además, se incorporan otros indicadores en función de situación no investigados.</a:t>
            </a:r>
          </a:p>
          <a:p>
            <a:r>
              <a:rPr lang="es-CL" dirty="0" smtClean="0"/>
              <a:t>Diseño de Cuestionarios. 4 Tipos. Alumnos/as. Profesores, Equipo de Orientación y Equipo Directivo</a:t>
            </a:r>
          </a:p>
          <a:p>
            <a:endParaRPr lang="es-CL" dirty="0" smtClean="0"/>
          </a:p>
          <a:p>
            <a:r>
              <a:rPr lang="es-CL" dirty="0" smtClean="0"/>
              <a:t>Muestra: Piloto con 5 establecimiento. (ajustes)</a:t>
            </a:r>
          </a:p>
          <a:p>
            <a:r>
              <a:rPr lang="es-CL" dirty="0" smtClean="0"/>
              <a:t>Muestra planteada en el estudio de 22 Centros.</a:t>
            </a:r>
          </a:p>
          <a:p>
            <a:endParaRPr lang="es-CL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755576" y="476672"/>
            <a:ext cx="7416824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 smtClean="0"/>
              <a:t>Procedimiento: (recogida de datos)</a:t>
            </a:r>
          </a:p>
          <a:p>
            <a:endParaRPr lang="es-CL" dirty="0" smtClean="0"/>
          </a:p>
          <a:p>
            <a:r>
              <a:rPr lang="es-CL" dirty="0" smtClean="0"/>
              <a:t>1. Selección de los centros participantes</a:t>
            </a:r>
          </a:p>
          <a:p>
            <a:r>
              <a:rPr lang="es-CL" dirty="0" smtClean="0"/>
              <a:t>2. Listado de los centros y selección de 4 cursos por cada uno de ellos</a:t>
            </a:r>
          </a:p>
          <a:p>
            <a:r>
              <a:rPr lang="es-CL" dirty="0" smtClean="0"/>
              <a:t>3. Coordinación con los centros</a:t>
            </a:r>
          </a:p>
          <a:p>
            <a:r>
              <a:rPr lang="es-CL" dirty="0" smtClean="0"/>
              <a:t>4. Si no desea reemplazar. Se reemplaza</a:t>
            </a:r>
          </a:p>
          <a:p>
            <a:r>
              <a:rPr lang="es-CL" dirty="0" smtClean="0"/>
              <a:t>5. Cada centro designa una coordinador</a:t>
            </a:r>
          </a:p>
          <a:p>
            <a:r>
              <a:rPr lang="es-CL" dirty="0" smtClean="0"/>
              <a:t>6. Coordinador gestiona aplicación por web </a:t>
            </a:r>
            <a:r>
              <a:rPr lang="es-CL" dirty="0" err="1" smtClean="0"/>
              <a:t>site</a:t>
            </a:r>
            <a:endParaRPr lang="es-CL" dirty="0" smtClean="0"/>
          </a:p>
          <a:p>
            <a:r>
              <a:rPr lang="es-CL" dirty="0" smtClean="0"/>
              <a:t>7. Equipo directivo responde solo un cuestionario</a:t>
            </a:r>
          </a:p>
          <a:p>
            <a:r>
              <a:rPr lang="es-CL" dirty="0" smtClean="0"/>
              <a:t>8.- Orientación responde otro cuestionario</a:t>
            </a:r>
          </a:p>
          <a:p>
            <a:r>
              <a:rPr lang="es-CL" dirty="0" smtClean="0"/>
              <a:t>9.- Tratamiento de los indicadores para los análisis: se agruparon en bloques temáticos</a:t>
            </a:r>
          </a:p>
          <a:p>
            <a:pPr lvl="1">
              <a:buFont typeface="Arial" pitchFamily="34" charset="0"/>
              <a:buChar char="•"/>
            </a:pPr>
            <a:endParaRPr lang="es-CL" dirty="0" smtClean="0"/>
          </a:p>
          <a:p>
            <a:pPr lvl="1">
              <a:buFont typeface="Arial" pitchFamily="34" charset="0"/>
              <a:buChar char="•"/>
            </a:pPr>
            <a:endParaRPr lang="es-CL" dirty="0" smtClean="0"/>
          </a:p>
          <a:p>
            <a:pPr marL="342900" indent="-342900"/>
            <a:endParaRPr lang="es-CL" dirty="0" smtClean="0"/>
          </a:p>
          <a:p>
            <a:endParaRPr lang="es-CL" dirty="0" smtClean="0"/>
          </a:p>
          <a:p>
            <a:r>
              <a:rPr lang="es-CL" dirty="0" smtClean="0"/>
              <a:t>.</a:t>
            </a:r>
          </a:p>
          <a:p>
            <a:endParaRPr lang="es-CL" dirty="0"/>
          </a:p>
        </p:txBody>
      </p:sp>
      <p:sp>
        <p:nvSpPr>
          <p:cNvPr id="3" name="2 CuadroTexto"/>
          <p:cNvSpPr txBox="1"/>
          <p:nvPr/>
        </p:nvSpPr>
        <p:spPr>
          <a:xfrm>
            <a:off x="683568" y="4077072"/>
            <a:ext cx="8064896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CL" dirty="0" smtClean="0"/>
          </a:p>
          <a:p>
            <a:r>
              <a:rPr lang="es-CL" dirty="0" smtClean="0"/>
              <a:t>Participantes: La selección de la muestra de participantes se llevó a cabo por un procedimiento de muestreo de conglomerados </a:t>
            </a:r>
            <a:r>
              <a:rPr lang="es-CL" dirty="0" err="1" smtClean="0"/>
              <a:t>bietápico</a:t>
            </a:r>
            <a:r>
              <a:rPr lang="es-CL" dirty="0" smtClean="0"/>
              <a:t> y estratificado, proporcional al tamaño</a:t>
            </a:r>
          </a:p>
          <a:p>
            <a:endParaRPr lang="es-CL" dirty="0" smtClean="0"/>
          </a:p>
          <a:p>
            <a:r>
              <a:rPr lang="es-CL" dirty="0" smtClean="0"/>
              <a:t>Resultados en la aplicación con relación a la muestra: </a:t>
            </a:r>
          </a:p>
          <a:p>
            <a:r>
              <a:rPr lang="es-CL" dirty="0" smtClean="0"/>
              <a:t>Tasas altas según investigador, alcanzando un 94,65 % siendo un 93.85 de centro públicos y 95.33 en los centros privados. Con una confiabilidad de 95%.</a:t>
            </a:r>
            <a:endParaRPr lang="es-C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1043608" y="692696"/>
            <a:ext cx="7272808" cy="57246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dirty="0" smtClean="0">
                <a:solidFill>
                  <a:srgbClr val="FFFF00"/>
                </a:solidFill>
              </a:rPr>
              <a:t>Sistemas de análisis y tratamiento de los datos utilizado</a:t>
            </a:r>
          </a:p>
          <a:p>
            <a:endParaRPr lang="es-ES" dirty="0" smtClean="0">
              <a:solidFill>
                <a:srgbClr val="FFFF00"/>
              </a:solidFill>
            </a:endParaRPr>
          </a:p>
          <a:p>
            <a:endParaRPr lang="es-ES" sz="2000" dirty="0" smtClean="0">
              <a:solidFill>
                <a:srgbClr val="FFFF00"/>
              </a:solidFill>
            </a:endParaRPr>
          </a:p>
          <a:p>
            <a:pPr marL="342900" indent="-342900">
              <a:buFont typeface="+mj-lt"/>
              <a:buAutoNum type="arabicPeriod"/>
            </a:pPr>
            <a:r>
              <a:rPr lang="es-ES" sz="2000" dirty="0" smtClean="0"/>
              <a:t>Los indicadores se agrupan en d</a:t>
            </a:r>
            <a:r>
              <a:rPr lang="es-CL" sz="2000" dirty="0" err="1" smtClean="0"/>
              <a:t>imensiones</a:t>
            </a:r>
            <a:r>
              <a:rPr lang="es-CL" sz="2000" dirty="0" smtClean="0"/>
              <a:t> teóricas</a:t>
            </a:r>
          </a:p>
          <a:p>
            <a:pPr marL="342900" indent="-342900">
              <a:buFont typeface="+mj-lt"/>
              <a:buAutoNum type="arabicPeriod"/>
            </a:pPr>
            <a:endParaRPr lang="es-CL" sz="2000" dirty="0" smtClean="0"/>
          </a:p>
          <a:p>
            <a:pPr marL="342900" indent="-342900">
              <a:buFont typeface="+mj-lt"/>
              <a:buAutoNum type="arabicPeriod"/>
            </a:pPr>
            <a:r>
              <a:rPr lang="es-CL" sz="2000" dirty="0" smtClean="0"/>
              <a:t>Se analizan los datos en tablas, con sus respectivos porcentajes</a:t>
            </a:r>
          </a:p>
          <a:p>
            <a:pPr marL="342900" indent="-342900">
              <a:buFont typeface="+mj-lt"/>
              <a:buAutoNum type="arabicPeriod"/>
            </a:pPr>
            <a:endParaRPr lang="es-CL" sz="2000" dirty="0" smtClean="0"/>
          </a:p>
          <a:p>
            <a:pPr marL="342900" indent="-342900">
              <a:buFont typeface="+mj-lt"/>
              <a:buAutoNum type="arabicPeriod"/>
            </a:pPr>
            <a:r>
              <a:rPr lang="es-CL" sz="2000" dirty="0" smtClean="0"/>
              <a:t>Se construye gráfica</a:t>
            </a:r>
          </a:p>
          <a:p>
            <a:pPr marL="342900" indent="-342900">
              <a:buFont typeface="+mj-lt"/>
              <a:buAutoNum type="arabicPeriod"/>
            </a:pPr>
            <a:endParaRPr lang="es-CL" sz="2000" dirty="0" smtClean="0"/>
          </a:p>
          <a:p>
            <a:pPr marL="342900" indent="-342900">
              <a:buFont typeface="+mj-lt"/>
              <a:buAutoNum type="arabicPeriod"/>
            </a:pPr>
            <a:r>
              <a:rPr lang="es-CL" sz="2000" dirty="0" smtClean="0"/>
              <a:t>Se realiza análisis general de la convivencia a nivel de centro</a:t>
            </a:r>
          </a:p>
          <a:p>
            <a:pPr marL="342900" indent="-342900">
              <a:buFont typeface="+mj-lt"/>
              <a:buAutoNum type="arabicPeriod"/>
            </a:pPr>
            <a:endParaRPr lang="es-CL" sz="2000" dirty="0" smtClean="0"/>
          </a:p>
          <a:p>
            <a:pPr marL="342900" indent="-342900">
              <a:buFont typeface="+mj-lt"/>
              <a:buAutoNum type="arabicPeriod"/>
            </a:pPr>
            <a:r>
              <a:rPr lang="es-CL" sz="2000" dirty="0" smtClean="0"/>
              <a:t>Se realiza análisis por tipo de estamento </a:t>
            </a:r>
          </a:p>
          <a:p>
            <a:pPr marL="342900" indent="-342900">
              <a:buFont typeface="+mj-lt"/>
              <a:buAutoNum type="arabicPeriod"/>
            </a:pPr>
            <a:endParaRPr lang="es-CL" sz="2000" dirty="0" smtClean="0"/>
          </a:p>
          <a:p>
            <a:pPr marL="342900" indent="-342900">
              <a:buFont typeface="+mj-lt"/>
              <a:buAutoNum type="arabicPeriod"/>
            </a:pPr>
            <a:r>
              <a:rPr lang="es-CL" sz="2000" dirty="0" smtClean="0"/>
              <a:t>Se concluye acerca de aspectos a considerar para una Plan de mejora</a:t>
            </a:r>
            <a:endParaRPr lang="es-CL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 l="28498" t="37031" r="34422" b="8829"/>
          <a:stretch>
            <a:fillRect/>
          </a:stretch>
        </p:blipFill>
        <p:spPr bwMode="auto">
          <a:xfrm>
            <a:off x="251520" y="260648"/>
            <a:ext cx="4824536" cy="39604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 cstate="print"/>
          <a:srcRect l="28970" t="37203" r="34504" b="10626"/>
          <a:stretch>
            <a:fillRect/>
          </a:stretch>
        </p:blipFill>
        <p:spPr bwMode="auto">
          <a:xfrm>
            <a:off x="4139952" y="2852936"/>
            <a:ext cx="4752528" cy="38164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827584" y="404664"/>
            <a:ext cx="7704856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solidFill>
                  <a:srgbClr val="FFFF00"/>
                </a:solidFill>
              </a:rPr>
              <a:t>Principales conclusiones y recomendaciones</a:t>
            </a:r>
          </a:p>
          <a:p>
            <a:endParaRPr lang="es-ES" dirty="0" smtClean="0">
              <a:solidFill>
                <a:srgbClr val="FFFF00"/>
              </a:solidFill>
            </a:endParaRPr>
          </a:p>
          <a:p>
            <a:r>
              <a:rPr lang="es-CL" b="1" dirty="0" smtClean="0"/>
              <a:t>Conclusiones </a:t>
            </a:r>
            <a:endParaRPr lang="es-CL" dirty="0" smtClean="0"/>
          </a:p>
          <a:p>
            <a:r>
              <a:rPr lang="es-CL" dirty="0" smtClean="0"/>
              <a:t>4.1. Conclusiones generales </a:t>
            </a:r>
          </a:p>
          <a:p>
            <a:r>
              <a:rPr lang="es-CL" dirty="0" smtClean="0"/>
              <a:t>4.2. La calidad de la convivencia </a:t>
            </a:r>
          </a:p>
          <a:p>
            <a:r>
              <a:rPr lang="es-CL" dirty="0" smtClean="0"/>
              <a:t>4.3. Obstáculos a la convivencia </a:t>
            </a:r>
          </a:p>
          <a:p>
            <a:r>
              <a:rPr lang="es-CL" dirty="0" smtClean="0"/>
              <a:t>4.4. Condiciones para construir y mejorar la convivencia </a:t>
            </a:r>
          </a:p>
          <a:p>
            <a:r>
              <a:rPr lang="es-CL" dirty="0" smtClean="0"/>
              <a:t> </a:t>
            </a:r>
          </a:p>
          <a:p>
            <a:r>
              <a:rPr lang="es-CL" b="1" dirty="0" smtClean="0"/>
              <a:t>Conclusiones generales</a:t>
            </a:r>
            <a:endParaRPr lang="es-CL" dirty="0" smtClean="0"/>
          </a:p>
          <a:p>
            <a:r>
              <a:rPr lang="es-CL" dirty="0" smtClean="0"/>
              <a:t>1) </a:t>
            </a:r>
            <a:r>
              <a:rPr lang="es-CL" b="1" dirty="0" smtClean="0"/>
              <a:t>La convivencia escolar en general es buena. </a:t>
            </a:r>
            <a:endParaRPr lang="es-CL" dirty="0" smtClean="0"/>
          </a:p>
          <a:p>
            <a:r>
              <a:rPr lang="es-CL" dirty="0" smtClean="0"/>
              <a:t>2) </a:t>
            </a:r>
            <a:r>
              <a:rPr lang="es-CL" b="1" dirty="0" smtClean="0"/>
              <a:t>La violencia existente en el resto de la sociedad también se expresa</a:t>
            </a:r>
            <a:endParaRPr lang="es-CL" dirty="0" smtClean="0"/>
          </a:p>
          <a:p>
            <a:r>
              <a:rPr lang="es-CL" b="1" dirty="0" smtClean="0"/>
              <a:t>en la escuela y no solo en las relaciones entre estudiantes. </a:t>
            </a:r>
            <a:endParaRPr lang="es-CL" dirty="0" smtClean="0"/>
          </a:p>
          <a:p>
            <a:r>
              <a:rPr lang="es-CL" dirty="0" smtClean="0"/>
              <a:t>3) </a:t>
            </a:r>
            <a:r>
              <a:rPr lang="es-CL" b="1" dirty="0" smtClean="0"/>
              <a:t>La escuela se ha puesto en marcha para mejorar la convivencia. Es</a:t>
            </a:r>
            <a:endParaRPr lang="es-CL" dirty="0" smtClean="0"/>
          </a:p>
          <a:p>
            <a:r>
              <a:rPr lang="es-CL" b="1" dirty="0" smtClean="0"/>
              <a:t>preciso, sin embargo, incrementar, extender y evaluar las medidas</a:t>
            </a:r>
            <a:endParaRPr lang="es-CL" dirty="0" smtClean="0"/>
          </a:p>
          <a:p>
            <a:r>
              <a:rPr lang="es-CL" b="1" dirty="0" smtClean="0"/>
              <a:t>adoptadas. </a:t>
            </a:r>
            <a:endParaRPr lang="es-C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755576" y="476672"/>
            <a:ext cx="8136904" cy="58785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b="1" dirty="0" smtClean="0"/>
              <a:t>Propuestas educativas</a:t>
            </a:r>
            <a:endParaRPr lang="es-CL" dirty="0" smtClean="0"/>
          </a:p>
          <a:p>
            <a:pPr lvl="0"/>
            <a:endParaRPr lang="es-CL" sz="2000" dirty="0" smtClean="0"/>
          </a:p>
          <a:p>
            <a:pPr lvl="0">
              <a:buFont typeface="Arial" pitchFamily="34" charset="0"/>
              <a:buChar char="•"/>
            </a:pPr>
            <a:r>
              <a:rPr lang="es-CL" sz="2000" dirty="0" smtClean="0"/>
              <a:t>Mejorar la calidad del sistema educativo mejorando la convivencia    desde una perspectiva integral.</a:t>
            </a:r>
          </a:p>
          <a:p>
            <a:pPr lvl="0">
              <a:buFont typeface="Arial" pitchFamily="34" charset="0"/>
              <a:buChar char="•"/>
            </a:pPr>
            <a:endParaRPr lang="es-CL" sz="2000" dirty="0" smtClean="0"/>
          </a:p>
          <a:p>
            <a:pPr lvl="0">
              <a:buFont typeface="Arial" pitchFamily="34" charset="0"/>
              <a:buChar char="•"/>
            </a:pPr>
            <a:r>
              <a:rPr lang="es-CL" sz="2000" dirty="0" smtClean="0"/>
              <a:t>Fortalecer la autoridad moral y de referencia del profesorado como            objetivo prioritario de las políticas educativas.</a:t>
            </a:r>
          </a:p>
          <a:p>
            <a:pPr lvl="0">
              <a:buFont typeface="Arial" pitchFamily="34" charset="0"/>
              <a:buChar char="•"/>
            </a:pPr>
            <a:endParaRPr lang="es-CL" sz="2000" dirty="0" smtClean="0"/>
          </a:p>
          <a:p>
            <a:pPr lvl="0">
              <a:buFont typeface="Arial" pitchFamily="34" charset="0"/>
              <a:buChar char="•"/>
            </a:pPr>
            <a:r>
              <a:rPr lang="es-CL" sz="2000" dirty="0" smtClean="0"/>
              <a:t>Prevenir el comportamiento disruptivo para fortalecer al profesorado y            mejorar la convivencia y el aprendizaje.</a:t>
            </a:r>
          </a:p>
          <a:p>
            <a:pPr lvl="0">
              <a:buFont typeface="Arial" pitchFamily="34" charset="0"/>
              <a:buChar char="•"/>
            </a:pPr>
            <a:endParaRPr lang="es-CL" sz="2000" dirty="0" smtClean="0"/>
          </a:p>
          <a:p>
            <a:pPr lvl="0">
              <a:buFont typeface="Arial" pitchFamily="34" charset="0"/>
              <a:buChar char="•"/>
            </a:pPr>
            <a:r>
              <a:rPr lang="es-CL" sz="2000" dirty="0" smtClean="0"/>
              <a:t>Mejorar la eficacia educativa de las sanciones.</a:t>
            </a:r>
          </a:p>
          <a:p>
            <a:pPr lvl="0">
              <a:buFont typeface="Arial" pitchFamily="34" charset="0"/>
              <a:buChar char="•"/>
            </a:pPr>
            <a:endParaRPr lang="es-CL" sz="2000" dirty="0" smtClean="0"/>
          </a:p>
          <a:p>
            <a:pPr lvl="0">
              <a:buFont typeface="Arial" pitchFamily="34" charset="0"/>
              <a:buChar char="•"/>
            </a:pPr>
            <a:r>
              <a:rPr lang="es-CL" sz="2000" dirty="0" smtClean="0"/>
              <a:t>Disponer de recursos para intervenir también en los casos más            difíciles. El papel de los equipos de mediación.</a:t>
            </a:r>
          </a:p>
          <a:p>
            <a:pPr lvl="0">
              <a:buFont typeface="Arial" pitchFamily="34" charset="0"/>
              <a:buChar char="•"/>
            </a:pPr>
            <a:endParaRPr lang="es-CL" sz="2000" dirty="0" smtClean="0"/>
          </a:p>
          <a:p>
            <a:pPr lvl="0">
              <a:buFont typeface="Arial" pitchFamily="34" charset="0"/>
              <a:buChar char="•"/>
            </a:pPr>
            <a:r>
              <a:rPr lang="es-CL" sz="2000" dirty="0" smtClean="0"/>
              <a:t>Evaluar la estructura de relaciones entre estudiantes para prevenir            situaciones de riesgo.</a:t>
            </a:r>
          </a:p>
          <a:p>
            <a:endParaRPr lang="es-C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iseño predeterminado">
  <a:themeElements>
    <a:clrScheme name="Diseño predeterminado 7">
      <a:dk1>
        <a:srgbClr val="5C1F00"/>
      </a:dk1>
      <a:lt1>
        <a:srgbClr val="FFFFFF"/>
      </a:lt1>
      <a:dk2>
        <a:srgbClr val="800000"/>
      </a:dk2>
      <a:lt2>
        <a:srgbClr val="DFD293"/>
      </a:lt2>
      <a:accent1>
        <a:srgbClr val="CC3300"/>
      </a:accent1>
      <a:accent2>
        <a:srgbClr val="BE7960"/>
      </a:accent2>
      <a:accent3>
        <a:srgbClr val="C0AAAA"/>
      </a:accent3>
      <a:accent4>
        <a:srgbClr val="DADADA"/>
      </a:accent4>
      <a:accent5>
        <a:srgbClr val="E2ADAA"/>
      </a:accent5>
      <a:accent6>
        <a:srgbClr val="AC6D56"/>
      </a:accent6>
      <a:hlink>
        <a:srgbClr val="FFFF99"/>
      </a:hlink>
      <a:folHlink>
        <a:srgbClr val="D3A219"/>
      </a:folHlink>
    </a:clrScheme>
    <a:fontScheme name="Diseño predeterminad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</TotalTime>
  <Words>575</Words>
  <Application>Microsoft Office PowerPoint</Application>
  <PresentationFormat>Presentación en pantalla (4:3)</PresentationFormat>
  <Paragraphs>98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1" baseType="lpstr">
      <vt:lpstr>Diseño predeterminado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</vt:vector>
  </TitlesOfParts>
  <Company>portatil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ESQUEMA DE PRESENTACIÓN DE UN INFORME RELEVANTE DE INVESTIGACIÓN EN EL CAMPO DE LA VIOLENCIA ESCOLAR.</dc:title>
  <dc:creator>Juan Carlos Torrego</dc:creator>
  <cp:lastModifiedBy>usuario</cp:lastModifiedBy>
  <cp:revision>19</cp:revision>
  <dcterms:created xsi:type="dcterms:W3CDTF">2006-02-09T11:38:29Z</dcterms:created>
  <dcterms:modified xsi:type="dcterms:W3CDTF">2013-07-26T13:04:48Z</dcterms:modified>
</cp:coreProperties>
</file>