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257" r:id="rId1"/>
  </p:sldMasterIdLst>
  <p:notesMasterIdLst>
    <p:notesMasterId r:id="rId15"/>
  </p:notesMasterIdLst>
  <p:sldIdLst>
    <p:sldId id="259" r:id="rId2"/>
    <p:sldId id="262" r:id="rId3"/>
    <p:sldId id="267" r:id="rId4"/>
    <p:sldId id="270" r:id="rId5"/>
    <p:sldId id="256" r:id="rId6"/>
    <p:sldId id="257" r:id="rId7"/>
    <p:sldId id="258" r:id="rId8"/>
    <p:sldId id="271" r:id="rId9"/>
    <p:sldId id="281" r:id="rId10"/>
    <p:sldId id="274" r:id="rId11"/>
    <p:sldId id="283" r:id="rId12"/>
    <p:sldId id="284" r:id="rId13"/>
    <p:sldId id="279" r:id="rId14"/>
  </p:sldIdLst>
  <p:sldSz cx="9144000" cy="6858000" type="screen4x3"/>
  <p:notesSz cx="6858000" cy="9144000"/>
  <p:defaultTextStyle>
    <a:defPPr>
      <a:defRPr lang="es-ES_tradnl"/>
    </a:defPPr>
    <a:lvl1pPr algn="ctr" defTabSz="457200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1pPr>
    <a:lvl2pPr marL="457200" algn="ctr" defTabSz="457200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2pPr>
    <a:lvl3pPr marL="914400" algn="ctr" defTabSz="457200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3pPr>
    <a:lvl4pPr marL="1371600" algn="ctr" defTabSz="457200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4pPr>
    <a:lvl5pPr marL="1828800" algn="ctr" defTabSz="457200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Goudy Old Style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CF251-68E0-48C9-940D-1AF6320B9667}" type="doc">
      <dgm:prSet loTypeId="urn:microsoft.com/office/officeart/2005/8/layout/radial6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CL"/>
        </a:p>
      </dgm:t>
    </dgm:pt>
    <dgm:pt modelId="{9E9E8542-9606-468D-92CC-5A68FF1883C9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b="1" i="1" dirty="0" smtClean="0">
              <a:solidFill>
                <a:schemeClr val="tx1"/>
              </a:solidFill>
            </a:rPr>
            <a:t>POR QUE ES BUENO PLANIFICAR</a:t>
          </a:r>
          <a:endParaRPr lang="es-CL" b="1" i="1" dirty="0">
            <a:solidFill>
              <a:schemeClr val="tx1"/>
            </a:solidFill>
          </a:endParaRPr>
        </a:p>
      </dgm:t>
    </dgm:pt>
    <dgm:pt modelId="{CCB2D99C-EEA4-4FE8-A676-35A8346568ED}" type="parTrans" cxnId="{491126FE-B08C-4C8D-81E3-DDFD9E60EFA6}">
      <dgm:prSet/>
      <dgm:spPr/>
      <dgm:t>
        <a:bodyPr/>
        <a:lstStyle/>
        <a:p>
          <a:endParaRPr lang="es-CL"/>
        </a:p>
      </dgm:t>
    </dgm:pt>
    <dgm:pt modelId="{22BDE548-EAFB-4E6C-849A-3A9BD2831592}" type="sibTrans" cxnId="{491126FE-B08C-4C8D-81E3-DDFD9E60EFA6}">
      <dgm:prSet/>
      <dgm:spPr/>
      <dgm:t>
        <a:bodyPr/>
        <a:lstStyle/>
        <a:p>
          <a:endParaRPr lang="es-CL"/>
        </a:p>
      </dgm:t>
    </dgm:pt>
    <dgm:pt modelId="{CD277807-6CEF-43FE-98CA-94DF3003DF99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sz="1600" i="1" dirty="0" smtClean="0">
              <a:solidFill>
                <a:schemeClr val="tx1"/>
              </a:solidFill>
              <a:latin typeface="Comic Sans MS"/>
              <a:cs typeface="Comic Sans MS"/>
            </a:rPr>
            <a:t>Buen instrumento de trabajo (obliga precisar nuestra intenciones</a:t>
          </a:r>
          <a:endParaRPr lang="es-CL" sz="1600" i="1" dirty="0">
            <a:solidFill>
              <a:schemeClr val="tx1"/>
            </a:solidFill>
            <a:latin typeface="Comic Sans MS"/>
            <a:cs typeface="Comic Sans MS"/>
          </a:endParaRPr>
        </a:p>
      </dgm:t>
    </dgm:pt>
    <dgm:pt modelId="{651C7FAE-B24A-47DB-928C-0D70734AC839}" type="parTrans" cxnId="{DF9F86F1-4BB7-4007-9494-997034FFDDBB}">
      <dgm:prSet/>
      <dgm:spPr/>
      <dgm:t>
        <a:bodyPr/>
        <a:lstStyle/>
        <a:p>
          <a:endParaRPr lang="es-CL"/>
        </a:p>
      </dgm:t>
    </dgm:pt>
    <dgm:pt modelId="{C14D472B-ED1B-47A4-A77A-06EC43D25520}" type="sibTrans" cxnId="{DF9F86F1-4BB7-4007-9494-997034FFDDBB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L"/>
        </a:p>
      </dgm:t>
    </dgm:pt>
    <dgm:pt modelId="{B801C222-A196-4EBA-B9C5-A8CE4245B39E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sz="1600" b="0" i="1" dirty="0" smtClean="0">
              <a:solidFill>
                <a:schemeClr val="tx1"/>
              </a:solidFill>
              <a:latin typeface="Comic Sans MS"/>
              <a:cs typeface="Comic Sans MS"/>
            </a:rPr>
            <a:t>Elemento de comunicación, entre profesores y otros integrante de la comunidad educativa</a:t>
          </a:r>
          <a:endParaRPr lang="es-CL" sz="1600" b="0" i="1" dirty="0">
            <a:solidFill>
              <a:schemeClr val="tx1"/>
            </a:solidFill>
            <a:latin typeface="Comic Sans MS"/>
            <a:cs typeface="Comic Sans MS"/>
          </a:endParaRPr>
        </a:p>
      </dgm:t>
    </dgm:pt>
    <dgm:pt modelId="{8D63FAFA-37C9-459D-9252-5FCF53AD45D0}" type="parTrans" cxnId="{7F14D1F2-F6CD-4963-9172-000035D40B8E}">
      <dgm:prSet/>
      <dgm:spPr/>
      <dgm:t>
        <a:bodyPr/>
        <a:lstStyle/>
        <a:p>
          <a:endParaRPr lang="es-CL"/>
        </a:p>
      </dgm:t>
    </dgm:pt>
    <dgm:pt modelId="{6F7CDB86-7AA8-469B-B78A-C180411657EF}" type="sibTrans" cxnId="{7F14D1F2-F6CD-4963-9172-000035D40B8E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L"/>
        </a:p>
      </dgm:t>
    </dgm:pt>
    <dgm:pt modelId="{DCAF21CC-6E4A-4525-A00E-237C89CB1D6A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b="0" i="1" dirty="0" smtClean="0">
              <a:solidFill>
                <a:schemeClr val="tx1"/>
              </a:solidFill>
              <a:latin typeface="Comic Sans MS"/>
              <a:cs typeface="Comic Sans MS"/>
            </a:rPr>
            <a:t>Construcción Cultural , elaboración colectiva de objetivos simbólico comunes</a:t>
          </a:r>
          <a:endParaRPr lang="es-CL" b="0" i="1" dirty="0">
            <a:solidFill>
              <a:schemeClr val="tx1"/>
            </a:solidFill>
            <a:latin typeface="Comic Sans MS"/>
            <a:cs typeface="Comic Sans MS"/>
          </a:endParaRPr>
        </a:p>
      </dgm:t>
    </dgm:pt>
    <dgm:pt modelId="{8BB9CA26-FCAB-457C-9E4A-D71A05C59275}" type="parTrans" cxnId="{9F55FAF9-04B3-40A7-9B17-7EB1AB52BCF5}">
      <dgm:prSet/>
      <dgm:spPr/>
      <dgm:t>
        <a:bodyPr/>
        <a:lstStyle/>
        <a:p>
          <a:endParaRPr lang="es-CL"/>
        </a:p>
      </dgm:t>
    </dgm:pt>
    <dgm:pt modelId="{9CEA2148-31E6-4B55-AEE3-9102AC263296}" type="sibTrans" cxnId="{9F55FAF9-04B3-40A7-9B17-7EB1AB52BCF5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s-CL"/>
        </a:p>
      </dgm:t>
    </dgm:pt>
    <dgm:pt modelId="{64E95E07-D9EF-44A9-A520-0A5BBBF5F895}" type="pres">
      <dgm:prSet presAssocID="{CDDCF251-68E0-48C9-940D-1AF6320B966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4DA42F41-B4E6-4603-8D6E-B262A4A69ED0}" type="pres">
      <dgm:prSet presAssocID="{9E9E8542-9606-468D-92CC-5A68FF1883C9}" presName="centerShape" presStyleLbl="node0" presStyleIdx="0" presStyleCnt="1"/>
      <dgm:spPr/>
      <dgm:t>
        <a:bodyPr/>
        <a:lstStyle/>
        <a:p>
          <a:endParaRPr lang="es-ES_tradnl"/>
        </a:p>
      </dgm:t>
    </dgm:pt>
    <dgm:pt modelId="{4DCA42E9-5EA5-4128-B919-FF23994DC1D8}" type="pres">
      <dgm:prSet presAssocID="{CD277807-6CEF-43FE-98CA-94DF3003DF99}" presName="node" presStyleLbl="node1" presStyleIdx="0" presStyleCnt="3" custScaleX="146814" custScaleY="15302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A1B68CC-16EE-4FEC-990F-4CDF25D0982B}" type="pres">
      <dgm:prSet presAssocID="{CD277807-6CEF-43FE-98CA-94DF3003DF99}" presName="dummy" presStyleCnt="0"/>
      <dgm:spPr/>
    </dgm:pt>
    <dgm:pt modelId="{1BCEDF5C-8C36-4AC2-80A3-03DDFD3AEB07}" type="pres">
      <dgm:prSet presAssocID="{C14D472B-ED1B-47A4-A77A-06EC43D25520}" presName="sibTrans" presStyleLbl="sibTrans2D1" presStyleIdx="0" presStyleCnt="3"/>
      <dgm:spPr/>
      <dgm:t>
        <a:bodyPr/>
        <a:lstStyle/>
        <a:p>
          <a:endParaRPr lang="es-ES_tradnl"/>
        </a:p>
      </dgm:t>
    </dgm:pt>
    <dgm:pt modelId="{5954B37C-A99E-4596-9EB9-9E2016583FDE}" type="pres">
      <dgm:prSet presAssocID="{B801C222-A196-4EBA-B9C5-A8CE4245B39E}" presName="node" presStyleLbl="node1" presStyleIdx="1" presStyleCnt="3" custScaleX="166383" custScaleY="12923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023144B-49DD-4C39-99D6-B8EF35C016CC}" type="pres">
      <dgm:prSet presAssocID="{B801C222-A196-4EBA-B9C5-A8CE4245B39E}" presName="dummy" presStyleCnt="0"/>
      <dgm:spPr/>
    </dgm:pt>
    <dgm:pt modelId="{E6CA085A-2B19-4D57-B17E-C0E66F83DF82}" type="pres">
      <dgm:prSet presAssocID="{6F7CDB86-7AA8-469B-B78A-C180411657EF}" presName="sibTrans" presStyleLbl="sibTrans2D1" presStyleIdx="1" presStyleCnt="3"/>
      <dgm:spPr/>
      <dgm:t>
        <a:bodyPr/>
        <a:lstStyle/>
        <a:p>
          <a:endParaRPr lang="es-ES_tradnl"/>
        </a:p>
      </dgm:t>
    </dgm:pt>
    <dgm:pt modelId="{74C5A953-D9A5-447F-92D0-C6B9896BD75B}" type="pres">
      <dgm:prSet presAssocID="{DCAF21CC-6E4A-4525-A00E-237C89CB1D6A}" presName="node" presStyleLbl="node1" presStyleIdx="2" presStyleCnt="3" custScaleX="165902" custScaleY="12892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2AD211B-EC76-49F0-863B-F50F8770B33D}" type="pres">
      <dgm:prSet presAssocID="{DCAF21CC-6E4A-4525-A00E-237C89CB1D6A}" presName="dummy" presStyleCnt="0"/>
      <dgm:spPr/>
    </dgm:pt>
    <dgm:pt modelId="{CA9F7459-E8CF-4272-ABBC-0FBD61087BE5}" type="pres">
      <dgm:prSet presAssocID="{9CEA2148-31E6-4B55-AEE3-9102AC263296}" presName="sibTrans" presStyleLbl="sibTrans2D1" presStyleIdx="2" presStyleCnt="3"/>
      <dgm:spPr/>
      <dgm:t>
        <a:bodyPr/>
        <a:lstStyle/>
        <a:p>
          <a:endParaRPr lang="es-ES_tradnl"/>
        </a:p>
      </dgm:t>
    </dgm:pt>
  </dgm:ptLst>
  <dgm:cxnLst>
    <dgm:cxn modelId="{ADE059C7-B218-AC4A-AD81-190AD4C72B61}" type="presOf" srcId="{9E9E8542-9606-468D-92CC-5A68FF1883C9}" destId="{4DA42F41-B4E6-4603-8D6E-B262A4A69ED0}" srcOrd="0" destOrd="0" presId="urn:microsoft.com/office/officeart/2005/8/layout/radial6"/>
    <dgm:cxn modelId="{C5DF166D-03F4-8840-B5E7-5A61FA9D2F14}" type="presOf" srcId="{B801C222-A196-4EBA-B9C5-A8CE4245B39E}" destId="{5954B37C-A99E-4596-9EB9-9E2016583FDE}" srcOrd="0" destOrd="0" presId="urn:microsoft.com/office/officeart/2005/8/layout/radial6"/>
    <dgm:cxn modelId="{25DF913B-6866-6F42-B738-267FD074C903}" type="presOf" srcId="{CD277807-6CEF-43FE-98CA-94DF3003DF99}" destId="{4DCA42E9-5EA5-4128-B919-FF23994DC1D8}" srcOrd="0" destOrd="0" presId="urn:microsoft.com/office/officeart/2005/8/layout/radial6"/>
    <dgm:cxn modelId="{2B8CC298-76D8-7243-B0D5-770D9DCFCD76}" type="presOf" srcId="{6F7CDB86-7AA8-469B-B78A-C180411657EF}" destId="{E6CA085A-2B19-4D57-B17E-C0E66F83DF82}" srcOrd="0" destOrd="0" presId="urn:microsoft.com/office/officeart/2005/8/layout/radial6"/>
    <dgm:cxn modelId="{07192E07-2322-E342-A0B8-072A84A50A5C}" type="presOf" srcId="{CDDCF251-68E0-48C9-940D-1AF6320B9667}" destId="{64E95E07-D9EF-44A9-A520-0A5BBBF5F895}" srcOrd="0" destOrd="0" presId="urn:microsoft.com/office/officeart/2005/8/layout/radial6"/>
    <dgm:cxn modelId="{491126FE-B08C-4C8D-81E3-DDFD9E60EFA6}" srcId="{CDDCF251-68E0-48C9-940D-1AF6320B9667}" destId="{9E9E8542-9606-468D-92CC-5A68FF1883C9}" srcOrd="0" destOrd="0" parTransId="{CCB2D99C-EEA4-4FE8-A676-35A8346568ED}" sibTransId="{22BDE548-EAFB-4E6C-849A-3A9BD2831592}"/>
    <dgm:cxn modelId="{9F55FAF9-04B3-40A7-9B17-7EB1AB52BCF5}" srcId="{9E9E8542-9606-468D-92CC-5A68FF1883C9}" destId="{DCAF21CC-6E4A-4525-A00E-237C89CB1D6A}" srcOrd="2" destOrd="0" parTransId="{8BB9CA26-FCAB-457C-9E4A-D71A05C59275}" sibTransId="{9CEA2148-31E6-4B55-AEE3-9102AC263296}"/>
    <dgm:cxn modelId="{F7AEE1FD-3770-F044-B2FF-02AA3D53390A}" type="presOf" srcId="{DCAF21CC-6E4A-4525-A00E-237C89CB1D6A}" destId="{74C5A953-D9A5-447F-92D0-C6B9896BD75B}" srcOrd="0" destOrd="0" presId="urn:microsoft.com/office/officeart/2005/8/layout/radial6"/>
    <dgm:cxn modelId="{AC5373D2-BA38-8747-8A0F-1ED151DDE24B}" type="presOf" srcId="{9CEA2148-31E6-4B55-AEE3-9102AC263296}" destId="{CA9F7459-E8CF-4272-ABBC-0FBD61087BE5}" srcOrd="0" destOrd="0" presId="urn:microsoft.com/office/officeart/2005/8/layout/radial6"/>
    <dgm:cxn modelId="{E8DB9DBA-93A8-0844-AEA9-581A7B562C8E}" type="presOf" srcId="{C14D472B-ED1B-47A4-A77A-06EC43D25520}" destId="{1BCEDF5C-8C36-4AC2-80A3-03DDFD3AEB07}" srcOrd="0" destOrd="0" presId="urn:microsoft.com/office/officeart/2005/8/layout/radial6"/>
    <dgm:cxn modelId="{7F14D1F2-F6CD-4963-9172-000035D40B8E}" srcId="{9E9E8542-9606-468D-92CC-5A68FF1883C9}" destId="{B801C222-A196-4EBA-B9C5-A8CE4245B39E}" srcOrd="1" destOrd="0" parTransId="{8D63FAFA-37C9-459D-9252-5FCF53AD45D0}" sibTransId="{6F7CDB86-7AA8-469B-B78A-C180411657EF}"/>
    <dgm:cxn modelId="{DF9F86F1-4BB7-4007-9494-997034FFDDBB}" srcId="{9E9E8542-9606-468D-92CC-5A68FF1883C9}" destId="{CD277807-6CEF-43FE-98CA-94DF3003DF99}" srcOrd="0" destOrd="0" parTransId="{651C7FAE-B24A-47DB-928C-0D70734AC839}" sibTransId="{C14D472B-ED1B-47A4-A77A-06EC43D25520}"/>
    <dgm:cxn modelId="{5FFB4173-DF61-9B4A-8402-371D9F17A162}" type="presParOf" srcId="{64E95E07-D9EF-44A9-A520-0A5BBBF5F895}" destId="{4DA42F41-B4E6-4603-8D6E-B262A4A69ED0}" srcOrd="0" destOrd="0" presId="urn:microsoft.com/office/officeart/2005/8/layout/radial6"/>
    <dgm:cxn modelId="{A0F04A0B-F2C5-FB49-AF5E-0F109B5AC1AA}" type="presParOf" srcId="{64E95E07-D9EF-44A9-A520-0A5BBBF5F895}" destId="{4DCA42E9-5EA5-4128-B919-FF23994DC1D8}" srcOrd="1" destOrd="0" presId="urn:microsoft.com/office/officeart/2005/8/layout/radial6"/>
    <dgm:cxn modelId="{377CBFF0-4BBA-2F4E-A3B6-8BBBEC606FAA}" type="presParOf" srcId="{64E95E07-D9EF-44A9-A520-0A5BBBF5F895}" destId="{FA1B68CC-16EE-4FEC-990F-4CDF25D0982B}" srcOrd="2" destOrd="0" presId="urn:microsoft.com/office/officeart/2005/8/layout/radial6"/>
    <dgm:cxn modelId="{4922B4D5-AEE3-9D44-B6F4-F4A5986C788A}" type="presParOf" srcId="{64E95E07-D9EF-44A9-A520-0A5BBBF5F895}" destId="{1BCEDF5C-8C36-4AC2-80A3-03DDFD3AEB07}" srcOrd="3" destOrd="0" presId="urn:microsoft.com/office/officeart/2005/8/layout/radial6"/>
    <dgm:cxn modelId="{2C1F546C-5CEC-EF46-A544-8DE044F94EDF}" type="presParOf" srcId="{64E95E07-D9EF-44A9-A520-0A5BBBF5F895}" destId="{5954B37C-A99E-4596-9EB9-9E2016583FDE}" srcOrd="4" destOrd="0" presId="urn:microsoft.com/office/officeart/2005/8/layout/radial6"/>
    <dgm:cxn modelId="{46F534A2-E773-8E45-BAE7-B9F81F7FDAD5}" type="presParOf" srcId="{64E95E07-D9EF-44A9-A520-0A5BBBF5F895}" destId="{9023144B-49DD-4C39-99D6-B8EF35C016CC}" srcOrd="5" destOrd="0" presId="urn:microsoft.com/office/officeart/2005/8/layout/radial6"/>
    <dgm:cxn modelId="{D59F9C51-15FE-CC48-A54D-D3F34FC60EF1}" type="presParOf" srcId="{64E95E07-D9EF-44A9-A520-0A5BBBF5F895}" destId="{E6CA085A-2B19-4D57-B17E-C0E66F83DF82}" srcOrd="6" destOrd="0" presId="urn:microsoft.com/office/officeart/2005/8/layout/radial6"/>
    <dgm:cxn modelId="{46E74F64-E38F-7E4F-9172-25BFFB31ED11}" type="presParOf" srcId="{64E95E07-D9EF-44A9-A520-0A5BBBF5F895}" destId="{74C5A953-D9A5-447F-92D0-C6B9896BD75B}" srcOrd="7" destOrd="0" presId="urn:microsoft.com/office/officeart/2005/8/layout/radial6"/>
    <dgm:cxn modelId="{D716822F-5858-704F-9B16-B3795E70A868}" type="presParOf" srcId="{64E95E07-D9EF-44A9-A520-0A5BBBF5F895}" destId="{82AD211B-EC76-49F0-863B-F50F8770B33D}" srcOrd="8" destOrd="0" presId="urn:microsoft.com/office/officeart/2005/8/layout/radial6"/>
    <dgm:cxn modelId="{C6FD8DF8-1038-A64F-8C38-8EE4309A3411}" type="presParOf" srcId="{64E95E07-D9EF-44A9-A520-0A5BBBF5F895}" destId="{CA9F7459-E8CF-4272-ABBC-0FBD61087BE5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26D48B72-AE44-43D1-A977-C4414AAE7C09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2D13E840-58A1-4AF1-879C-5AE0EAC3227D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788"/>
            <a:ext cx="1984375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22A94F9-CD42-46FB-B7E1-D2C3ADD94472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25" y="6300788"/>
            <a:ext cx="3813175" cy="2730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fontAlgn="base">
              <a:spcBef>
                <a:spcPct val="0"/>
              </a:spcBef>
              <a:spcAft>
                <a:spcPct val="0"/>
              </a:spcAft>
              <a:defRPr>
                <a:latin typeface="Rockwel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638" y="6300788"/>
            <a:ext cx="685800" cy="273050"/>
          </a:xfrm>
        </p:spPr>
        <p:txBody>
          <a:bodyPr/>
          <a:lstStyle>
            <a:lvl1pPr>
              <a:defRPr sz="1100"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235D997A-2F66-4B07-8A12-0F071B54B4A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6025-E39F-424D-BB96-A80480D16B3D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C7420-36D5-4E11-A70B-8C25B7ED377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69E5C-9758-4966-882E-30A1ACEC4067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1F397-3262-43DE-9F19-27B69BDA9ABB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CCEA8-20FA-4D14-B1AF-C7B17EC27750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8C76-D525-42F6-A541-1479C694DE8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CD6C6-98D7-4B8E-8764-7D94C0BE8AE5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731C-2E19-490C-A309-D0E76BAC5A69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D29E5-E85B-46D9-8FD7-E0F93AFB6CB7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75C43-ABA1-4B8D-B29B-ACD7519DA7A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178369">
            <a:off x="628650" y="506413"/>
            <a:ext cx="3851275" cy="5514975"/>
            <a:chOff x="1524000" y="381000"/>
            <a:chExt cx="3657600" cy="4737978"/>
          </a:xfrm>
        </p:grpSpPr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519875" y="380797"/>
              <a:ext cx="3657600" cy="472434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A907D-C0E7-4951-8582-858BE654244E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35766-E59E-47D7-83C4-16F2ACEE108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imágenes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385649">
            <a:off x="312738" y="3521075"/>
            <a:ext cx="4089400" cy="3025775"/>
            <a:chOff x="1524000" y="381000"/>
            <a:chExt cx="3657600" cy="4737978"/>
          </a:xfrm>
        </p:grpSpPr>
        <p:sp>
          <p:nvSpPr>
            <p:cNvPr id="7" name="Rectangle 14"/>
            <p:cNvSpPr>
              <a:spLocks noChangeArrowheads="1"/>
            </p:cNvSpPr>
            <p:nvPr userDrawn="1"/>
          </p:nvSpPr>
          <p:spPr bwMode="auto">
            <a:xfrm>
              <a:off x="1520164" y="380204"/>
              <a:ext cx="3657600" cy="47255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232774">
            <a:off x="169863" y="241300"/>
            <a:ext cx="4087812" cy="3025775"/>
            <a:chOff x="1524000" y="381000"/>
            <a:chExt cx="3657600" cy="4737978"/>
          </a:xfrm>
        </p:grpSpPr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523760" y="381014"/>
              <a:ext cx="3657600" cy="472555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AD16D-7F73-4A07-82EF-17FB7FA34250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BD347-0808-4318-85CF-FD8EC2D8D8FC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232774">
            <a:off x="2058988" y="379413"/>
            <a:ext cx="5032375" cy="3443287"/>
            <a:chOff x="1524000" y="381000"/>
            <a:chExt cx="3657600" cy="4737978"/>
          </a:xfrm>
        </p:grpSpPr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523766" y="381015"/>
              <a:ext cx="3657600" cy="47248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202F2-A9FA-4621-BE1D-BADFD0457FEC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18381-D967-4AF9-BB95-B3DCD3CA09C1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imágenes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>
            <a:grpSpLocks/>
          </p:cNvGrpSpPr>
          <p:nvPr/>
        </p:nvGrpSpPr>
        <p:grpSpPr bwMode="auto">
          <a:xfrm rot="-180000">
            <a:off x="114300" y="115888"/>
            <a:ext cx="3968750" cy="3705225"/>
            <a:chOff x="1524000" y="381000"/>
            <a:chExt cx="3657600" cy="4737978"/>
          </a:xfrm>
        </p:grpSpPr>
        <p:sp>
          <p:nvSpPr>
            <p:cNvPr id="7" name="Rectangle 14"/>
            <p:cNvSpPr>
              <a:spLocks noChangeArrowheads="1"/>
            </p:cNvSpPr>
            <p:nvPr userDrawn="1"/>
          </p:nvSpPr>
          <p:spPr bwMode="auto">
            <a:xfrm>
              <a:off x="1519885" y="380691"/>
              <a:ext cx="3657600" cy="472376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 rot="360000">
            <a:off x="4165600" y="323850"/>
            <a:ext cx="4792663" cy="3443288"/>
            <a:chOff x="1524000" y="381000"/>
            <a:chExt cx="3657600" cy="4737978"/>
          </a:xfrm>
        </p:grpSpPr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523620" y="381036"/>
              <a:ext cx="3657600" cy="4724872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CC704-A282-4ACB-A686-9E3402F2DED7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14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0C38-F41F-4628-9E82-C97012E0493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AA92C-B8B1-4A52-B987-5561FAD945B7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ED681-4BD0-4AA4-AC11-5569D72C288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91655-5220-485A-9372-F668FB0E05E5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5696F-23AE-42E4-AA30-ACFE77789DAE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4987F-265E-42D8-8E65-2A00022AEEE2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BF8EE-3936-454E-8935-DF0DCC209C33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marca de agu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299200"/>
            <a:ext cx="19812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E249459-3303-4013-AC30-F73A5D709040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962400" y="6299200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4525" y="6311900"/>
            <a:ext cx="685800" cy="265113"/>
          </a:xfrm>
        </p:spPr>
        <p:txBody>
          <a:bodyPr/>
          <a:lstStyle>
            <a:lvl1pPr>
              <a:defRPr sz="1100"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B22ABB97-F10D-42B8-BD02-821AAB03C5C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lIns="45720" tIns="0" rIns="45720" bIns="0" rtlCol="0" anchor="b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tIns="0" rIns="45720" bIns="0" rtlCol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0F205-06F0-40BE-9CD8-112691FCE46E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0E795-25BC-4680-A32B-14FBB5C06E6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ción con marca de agu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4F915-A1B0-4BB9-B70A-D73BC15BDA4C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E328C-B6B3-4439-A923-F6C1A4866748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ción con imagen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 rot="-360000">
            <a:off x="654050" y="444500"/>
            <a:ext cx="5416550" cy="3630613"/>
            <a:chOff x="1524000" y="381000"/>
            <a:chExt cx="3657600" cy="4737978"/>
          </a:xfrm>
        </p:grpSpPr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521194" y="380390"/>
              <a:ext cx="3657600" cy="47234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808080">
                  <a:alpha val="39999"/>
                </a:srgbClr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800" b="0" i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5662-8F2A-41F3-8D80-E5CCC1A15748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B9830-312C-457C-ABBD-D24CF2B2F747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82943-EA87-4DD8-A729-48CE58B7C8DF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2C106-3BCA-4F9D-837B-05760750E8AA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3" descr="Comparison-Underlin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6488" y="1897063"/>
            <a:ext cx="32289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43818-5195-42E2-BB25-B8032B6A1194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91F8-EB35-4101-9D8C-EAD8F5848E4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6BDA8-E2DE-41A4-A5EA-E545E08C4A83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56259-3B3F-4AAC-A545-8997DBD8C944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503238"/>
            <a:ext cx="7313613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 para editar título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35138"/>
            <a:ext cx="7313613" cy="405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2863" y="6315075"/>
            <a:ext cx="1295400" cy="2651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0" i="0">
                <a:latin typeface="Rockwell" panose="02060603020205020403" pitchFamily="18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69A31543-7651-4135-8A81-1BEBF6B735E0}" type="datetime1">
              <a:rPr lang="es-ES_tradnl"/>
              <a:pPr>
                <a:defRPr/>
              </a:pPr>
              <a:t>22/7/13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3350" y="6305550"/>
            <a:ext cx="3717925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575" y="5476875"/>
            <a:ext cx="1482725" cy="8509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200" b="0" i="0">
                <a:latin typeface="Impact" panose="020B080603090205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F802B5E1-C2A8-4CA4-8A85-FD034E8B9EF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8" r:id="rId1"/>
    <p:sldLayoutId id="2147484277" r:id="rId2"/>
    <p:sldLayoutId id="2147484279" r:id="rId3"/>
    <p:sldLayoutId id="2147484280" r:id="rId4"/>
    <p:sldLayoutId id="2147484281" r:id="rId5"/>
    <p:sldLayoutId id="2147484282" r:id="rId6"/>
    <p:sldLayoutId id="2147484276" r:id="rId7"/>
    <p:sldLayoutId id="2147484283" r:id="rId8"/>
    <p:sldLayoutId id="2147484275" r:id="rId9"/>
    <p:sldLayoutId id="2147484274" r:id="rId10"/>
    <p:sldLayoutId id="2147484273" r:id="rId11"/>
    <p:sldLayoutId id="2147484272" r:id="rId12"/>
    <p:sldLayoutId id="2147484271" r:id="rId13"/>
    <p:sldLayoutId id="2147484270" r:id="rId14"/>
    <p:sldLayoutId id="2147484284" r:id="rId15"/>
    <p:sldLayoutId id="2147484285" r:id="rId16"/>
    <p:sldLayoutId id="2147484286" r:id="rId17"/>
    <p:sldLayoutId id="2147484287" r:id="rId18"/>
    <p:sldLayoutId id="2147484288" r:id="rId19"/>
    <p:sldLayoutId id="2147484289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Goudy Old Style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463550" indent="-463550" algn="l" rtl="0" eaLnBrk="0" fontAlgn="base" hangingPunct="0">
        <a:spcBef>
          <a:spcPts val="2000"/>
        </a:spcBef>
        <a:spcAft>
          <a:spcPct val="0"/>
        </a:spcAft>
        <a:buSzPct val="90000"/>
        <a:buBlip>
          <a:blip r:embed="rId22"/>
        </a:buBlip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914400" indent="-457200" algn="l" rtl="0" eaLnBrk="0" fontAlgn="base" hangingPunct="0">
        <a:spcBef>
          <a:spcPts val="600"/>
        </a:spcBef>
        <a:spcAft>
          <a:spcPct val="0"/>
        </a:spcAft>
        <a:buSzPct val="90000"/>
        <a:buBlip>
          <a:blip r:embed="rId23"/>
        </a:buBlip>
        <a:defRPr sz="22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2pPr>
      <a:lvl3pPr marL="1255713" indent="-341313" algn="l" rtl="0" eaLnBrk="0" fontAlgn="base" hangingPunct="0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3pPr>
      <a:lvl4pPr marL="1597025" indent="-341313" algn="l" rtl="0" eaLnBrk="0" fontAlgn="base" hangingPunct="0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4pPr>
      <a:lvl5pPr marL="1938338" indent="-341313" algn="l" rtl="0" eaLnBrk="0" fontAlgn="base" hangingPunct="0">
        <a:spcBef>
          <a:spcPts val="600"/>
        </a:spcBef>
        <a:spcAft>
          <a:spcPct val="0"/>
        </a:spcAft>
        <a:buSzPct val="90000"/>
        <a:buBlip>
          <a:blip r:embed="rId24"/>
        </a:buBlip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Imagen 3" descr="arte.jp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52450" y="442913"/>
            <a:ext cx="8213725" cy="6229350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5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</p:pic>
      <p:sp>
        <p:nvSpPr>
          <p:cNvPr id="23556" name="Marcador de contenido 2"/>
          <p:cNvSpPr>
            <a:spLocks noGrp="1"/>
          </p:cNvSpPr>
          <p:nvPr>
            <p:ph idx="1"/>
          </p:nvPr>
        </p:nvSpPr>
        <p:spPr>
          <a:xfrm>
            <a:off x="858838" y="1280160"/>
            <a:ext cx="7313612" cy="3425951"/>
          </a:xfrm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 eaLnBrk="1" hangingPunct="1">
              <a:buFontTx/>
              <a:buNone/>
              <a:defRPr/>
            </a:pPr>
            <a:endParaRPr lang="es-CL" sz="2800" dirty="0" smtClean="0">
              <a:latin typeface="Comic Sans MS" panose="030F0702030302020204" pitchFamily="66" charset="0"/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  <a:defRPr/>
            </a:pPr>
            <a:r>
              <a:rPr lang="es-CL" sz="3200" smtClean="0">
                <a:ea typeface="ＭＳ Ｐゴシック" panose="020B0600070205080204" pitchFamily="34" charset="-128"/>
              </a:rPr>
              <a:t>Cap</a:t>
            </a:r>
            <a:r>
              <a:rPr lang="es-CL" sz="3200" smtClean="0">
                <a:ea typeface="ＭＳ Ｐゴシック" panose="020B0600070205080204" pitchFamily="34" charset="-128"/>
              </a:rPr>
              <a:t>ítulo 10: </a:t>
            </a:r>
          </a:p>
          <a:p>
            <a:pPr algn="ctr" eaLnBrk="1" hangingPunct="1">
              <a:buFontTx/>
              <a:buNone/>
              <a:defRPr/>
            </a:pPr>
            <a:r>
              <a:rPr lang="es-CL" sz="3200" smtClean="0">
                <a:ea typeface="ＭＳ Ｐゴシック" panose="020B0600070205080204" pitchFamily="34" charset="-128"/>
              </a:rPr>
              <a:t>«</a:t>
            </a:r>
            <a:r>
              <a:rPr lang="es-CL" sz="3200" dirty="0" smtClean="0">
                <a:ea typeface="ＭＳ Ｐゴシック" panose="020B0600070205080204" pitchFamily="34" charset="-128"/>
              </a:rPr>
              <a:t>El Profesor como Gestor del Aula»</a:t>
            </a:r>
          </a:p>
          <a:p>
            <a:pPr algn="ctr" eaLnBrk="1" hangingPunct="1">
              <a:buFontTx/>
              <a:buNone/>
              <a:defRPr/>
            </a:pPr>
            <a:r>
              <a:rPr lang="es-CL" sz="2000" dirty="0" smtClean="0">
                <a:ea typeface="ＭＳ Ｐゴシック" panose="020B0600070205080204" pitchFamily="34" charset="-128"/>
              </a:rPr>
              <a:t>       </a:t>
            </a:r>
            <a:r>
              <a:rPr lang="es-CL" dirty="0" smtClean="0">
                <a:ea typeface="ＭＳ Ｐゴシック" panose="020B0600070205080204" pitchFamily="34" charset="-128"/>
              </a:rPr>
              <a:t>Juan Carlos Torrego Seijo.</a:t>
            </a:r>
          </a:p>
          <a:p>
            <a:pPr algn="ctr" eaLnBrk="1" hangingPunct="1">
              <a:buFontTx/>
              <a:buNone/>
              <a:defRPr/>
            </a:pPr>
            <a:r>
              <a:rPr lang="es-CL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				</a:t>
            </a:r>
            <a:r>
              <a:rPr lang="es-ES_tradnl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- </a:t>
            </a: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Fabiola Acuña S.</a:t>
            </a:r>
          </a:p>
          <a:p>
            <a:pPr lvl="8">
              <a:buFont typeface="Arial" pitchFamily="34" charset="0"/>
              <a:buNone/>
              <a:defRPr/>
            </a:pP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	        - Katiuska </a:t>
            </a:r>
            <a:r>
              <a:rPr lang="es-ES_tradnl" sz="14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Azólas</a:t>
            </a: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 P.</a:t>
            </a:r>
          </a:p>
          <a:p>
            <a:pPr lvl="8">
              <a:buFont typeface="Arial" pitchFamily="34" charset="0"/>
              <a:buNone/>
              <a:defRPr/>
            </a:pP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         - </a:t>
            </a:r>
            <a:r>
              <a:rPr lang="es-ES_tradnl" sz="14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Maritza</a:t>
            </a: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</a:t>
            </a:r>
            <a:r>
              <a:rPr lang="es-ES_tradnl" sz="1400" dirty="0" err="1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Basualto</a:t>
            </a: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 R.</a:t>
            </a:r>
          </a:p>
          <a:p>
            <a:pPr lvl="8">
              <a:buFont typeface="Arial" pitchFamily="34" charset="0"/>
              <a:buNone/>
              <a:defRPr/>
            </a:pPr>
            <a:r>
              <a:rPr lang="es-ES_tradnl" sz="1400" dirty="0" smtClean="0">
                <a:latin typeface="Comic Sans MS" panose="030F0702030302020204" pitchFamily="66" charset="0"/>
                <a:ea typeface="ＭＳ Ｐゴシック" panose="020B0600070205080204" pitchFamily="34" charset="-128"/>
              </a:rPr>
              <a:t>            - Mario Brito 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1713" y="5554663"/>
            <a:ext cx="7313612" cy="868362"/>
          </a:xfrm>
        </p:spPr>
        <p:txBody>
          <a:bodyPr/>
          <a:lstStyle/>
          <a:p>
            <a:pPr eaLnBrk="1" hangingPunct="1"/>
            <a:r>
              <a:rPr lang="es-CL" sz="1600" b="1" i="1" dirty="0" smtClean="0">
                <a:latin typeface="Comic Sans MS" pitchFamily="66" charset="0"/>
                <a:ea typeface="ＭＳ Ｐゴシック"/>
                <a:cs typeface="ＭＳ Ｐゴシック"/>
              </a:rPr>
              <a:t>«Didáctica General. La Práctica de la Enseñanza en Educación Infantil, Primaria y Secundaria»</a:t>
            </a:r>
            <a:r>
              <a:rPr lang="es-CL" sz="2400" b="1" i="1" dirty="0" smtClean="0">
                <a:latin typeface="Comic Sans MS" pitchFamily="66" charset="0"/>
                <a:ea typeface="ＭＳ Ｐゴシック"/>
                <a:cs typeface="ＭＳ Ｐゴシック"/>
              </a:rPr>
              <a:t/>
            </a:r>
            <a:br>
              <a:rPr lang="es-CL" sz="2400" b="1" i="1" dirty="0" smtClean="0">
                <a:latin typeface="Comic Sans MS" pitchFamily="66" charset="0"/>
                <a:ea typeface="ＭＳ Ｐゴシック"/>
                <a:cs typeface="ＭＳ Ｐゴシック"/>
              </a:rPr>
            </a:br>
            <a:r>
              <a:rPr lang="es-CL" sz="1200" dirty="0" smtClean="0">
                <a:latin typeface="Comic Sans MS" pitchFamily="66" charset="0"/>
                <a:ea typeface="ＭＳ Ｐゴシック"/>
                <a:cs typeface="ＭＳ Ｐゴシック"/>
              </a:rPr>
              <a:t>Coordinadores: Agustín de la Herrán Gascón. - Joaquín Paredes </a:t>
            </a:r>
            <a:r>
              <a:rPr lang="es-CL" sz="1200" dirty="0" smtClean="0">
                <a:latin typeface="Comic Sans MS" pitchFamily="66" charset="0"/>
                <a:ea typeface="ＭＳ Ｐゴシック"/>
                <a:cs typeface="ＭＳ Ｐゴシック"/>
              </a:rPr>
              <a:t>Labra.</a:t>
            </a:r>
            <a:br>
              <a:rPr lang="es-CL" sz="1200" dirty="0" smtClean="0">
                <a:latin typeface="Comic Sans MS" pitchFamily="66" charset="0"/>
                <a:ea typeface="ＭＳ Ｐゴシック"/>
                <a:cs typeface="ＭＳ Ｐゴシック"/>
              </a:rPr>
            </a:br>
            <a:r>
              <a:rPr lang="es-CL" sz="1200" dirty="0" smtClean="0">
                <a:latin typeface="Comic Sans MS" pitchFamily="66" charset="0"/>
                <a:ea typeface="ＭＳ Ｐゴシック"/>
                <a:cs typeface="ＭＳ Ｐゴシック"/>
              </a:rPr>
              <a:t>Madrid. Mc Graw Hill. 2008</a:t>
            </a:r>
            <a:r>
              <a:rPr lang="es-CL" sz="4000" dirty="0" smtClean="0">
                <a:ea typeface="ＭＳ Ｐゴシック"/>
                <a:cs typeface="ＭＳ Ｐゴシック"/>
              </a:rPr>
              <a:t/>
            </a:r>
            <a:br>
              <a:rPr lang="es-CL" sz="4000" dirty="0" smtClean="0">
                <a:ea typeface="ＭＳ Ｐゴシック"/>
                <a:cs typeface="ＭＳ Ｐゴシック"/>
              </a:rPr>
            </a:br>
            <a:endParaRPr lang="es-ES_tradnl" sz="2400" b="1" i="1" dirty="0" smtClean="0">
              <a:latin typeface="Comic Sans MS" pitchFamily="66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ángulo 3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orientador y gestor de la convivencia en un grupo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553902" y="317532"/>
            <a:ext cx="4196680" cy="10630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dirty="0" smtClean="0">
                <a:latin typeface="Goudy Old Style" panose="02020502050305020303" pitchFamily="18" charset="0"/>
              </a:rPr>
              <a:t>Modelo </a:t>
            </a:r>
            <a:r>
              <a:rPr lang="es-CL" dirty="0">
                <a:latin typeface="Goudy Old Style" panose="02020502050305020303" pitchFamily="18" charset="0"/>
              </a:rPr>
              <a:t>integrado se construye a partir de la integración de </a:t>
            </a:r>
            <a:endParaRPr lang="es-ES_tradnl" dirty="0">
              <a:latin typeface="Goudy Old Style" panose="02020502050305020303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rot="10800000" flipV="1">
            <a:off x="1339850" y="1146175"/>
            <a:ext cx="1214438" cy="690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rot="5400000">
            <a:off x="2974975" y="2974975"/>
            <a:ext cx="3201988" cy="14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endCxn id="0" idx="0"/>
          </p:cNvCxnSpPr>
          <p:nvPr/>
        </p:nvCxnSpPr>
        <p:spPr>
          <a:xfrm rot="5400000">
            <a:off x="721519" y="1999456"/>
            <a:ext cx="2933700" cy="1697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rot="5400000">
            <a:off x="3016250" y="1857375"/>
            <a:ext cx="1228725" cy="2762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6750050" y="1146175"/>
            <a:ext cx="898525" cy="690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rot="16200000" flipH="1">
            <a:off x="5235576" y="2151062"/>
            <a:ext cx="2933700" cy="1393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rot="16200000" flipH="1">
            <a:off x="4934744" y="1788319"/>
            <a:ext cx="1228725" cy="414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ángulo redondeado 22"/>
          <p:cNvSpPr/>
          <p:nvPr/>
        </p:nvSpPr>
        <p:spPr>
          <a:xfrm>
            <a:off x="1165" y="1836163"/>
            <a:ext cx="2197485" cy="105821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s-CL" sz="1800">
                <a:solidFill>
                  <a:schemeClr val="tx1"/>
                </a:solidFill>
                <a:ea typeface="ＭＳ Ｐゴシック"/>
                <a:cs typeface="ＭＳ Ｐゴシック"/>
              </a:rPr>
              <a:t>La elaboración democrática de normas.</a:t>
            </a:r>
          </a:p>
        </p:txBody>
      </p:sp>
      <p:sp>
        <p:nvSpPr>
          <p:cNvPr id="25" name="Rectángulo redondeado 24"/>
          <p:cNvSpPr/>
          <p:nvPr/>
        </p:nvSpPr>
        <p:spPr>
          <a:xfrm>
            <a:off x="3113" y="4314292"/>
            <a:ext cx="2553096" cy="144960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514350"/>
            <a:r>
              <a:rPr lang="es-CL" sz="1800">
                <a:solidFill>
                  <a:schemeClr val="tx1"/>
                </a:solidFill>
                <a:ea typeface="ＭＳ Ｐゴシック"/>
                <a:cs typeface="ＭＳ Ｐゴシック"/>
              </a:rPr>
              <a:t>La potenciación de sistemas de diálogo para el tratamiento de los conflictos</a:t>
            </a:r>
            <a:r>
              <a:rPr lang="es-CL" sz="2000">
                <a:solidFill>
                  <a:schemeClr val="tx1"/>
                </a:solidFill>
                <a:ea typeface="ＭＳ Ｐゴシック"/>
                <a:cs typeface="ＭＳ Ｐゴシック"/>
              </a:rPr>
              <a:t>.</a:t>
            </a:r>
          </a:p>
        </p:txBody>
      </p:sp>
      <p:sp>
        <p:nvSpPr>
          <p:cNvPr id="27" name="Rectángulo redondeado 26"/>
          <p:cNvSpPr/>
          <p:nvPr/>
        </p:nvSpPr>
        <p:spPr>
          <a:xfrm>
            <a:off x="2208776" y="2614612"/>
            <a:ext cx="2374439" cy="15592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indent="-5381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 dirty="0">
                <a:latin typeface="Goudy Old Style" panose="02020502050305020303" pitchFamily="18" charset="0"/>
              </a:rPr>
              <a:t>la gestión democrática del currículum y la  organización del aula y centro.</a:t>
            </a:r>
          </a:p>
        </p:txBody>
      </p:sp>
      <p:sp>
        <p:nvSpPr>
          <p:cNvPr id="30" name="Rectángulo redondeado 29"/>
          <p:cNvSpPr/>
          <p:nvPr/>
        </p:nvSpPr>
        <p:spPr>
          <a:xfrm>
            <a:off x="2945131" y="4512071"/>
            <a:ext cx="3050453" cy="144960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538163"/>
            <a:r>
              <a:rPr lang="es-CL" sz="1800">
                <a:solidFill>
                  <a:schemeClr val="tx1"/>
                </a:solidFill>
                <a:ea typeface="ＭＳ Ｐゴシック"/>
                <a:cs typeface="ＭＳ Ｐゴシック"/>
              </a:rPr>
              <a:t>Fomentar la creación de normas propias dentro del grupo.</a:t>
            </a:r>
          </a:p>
        </p:txBody>
      </p:sp>
      <p:sp>
        <p:nvSpPr>
          <p:cNvPr id="31" name="Rectángulo redondeado 30"/>
          <p:cNvSpPr/>
          <p:nvPr/>
        </p:nvSpPr>
        <p:spPr>
          <a:xfrm>
            <a:off x="4637674" y="2497805"/>
            <a:ext cx="2180432" cy="162535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538163"/>
            <a:r>
              <a:rPr lang="es-CL" sz="1800">
                <a:solidFill>
                  <a:schemeClr val="tx1"/>
                </a:solidFill>
                <a:ea typeface="ＭＳ Ｐゴシック"/>
                <a:cs typeface="ＭＳ Ｐゴシック"/>
              </a:rPr>
              <a:t>Potenciar una comunicación de calidad</a:t>
            </a:r>
          </a:p>
        </p:txBody>
      </p:sp>
      <p:sp>
        <p:nvSpPr>
          <p:cNvPr id="34" name="Rectángulo redondeado 33"/>
          <p:cNvSpPr/>
          <p:nvPr/>
        </p:nvSpPr>
        <p:spPr>
          <a:xfrm>
            <a:off x="6220892" y="4318917"/>
            <a:ext cx="2791756" cy="148855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indent="-538163"/>
            <a:r>
              <a:rPr lang="es-CL" b="0" i="0">
                <a:solidFill>
                  <a:srgbClr val="FFFFFF"/>
                </a:solidFill>
                <a:ea typeface="ＭＳ Ｐゴシック"/>
                <a:cs typeface="ＭＳ Ｐゴシック"/>
              </a:rPr>
              <a:t> </a:t>
            </a:r>
            <a:r>
              <a:rPr lang="es-CL" sz="1800">
                <a:solidFill>
                  <a:schemeClr val="tx1"/>
                </a:solidFill>
                <a:ea typeface="ＭＳ Ｐゴシック"/>
                <a:cs typeface="ＭＳ Ｐゴシック"/>
              </a:rPr>
              <a:t>Promover el sentido de pertenencia.</a:t>
            </a:r>
          </a:p>
        </p:txBody>
      </p:sp>
      <p:sp>
        <p:nvSpPr>
          <p:cNvPr id="35" name="Rectángulo redondeado 34"/>
          <p:cNvSpPr/>
          <p:nvPr/>
        </p:nvSpPr>
        <p:spPr>
          <a:xfrm>
            <a:off x="7096249" y="1884483"/>
            <a:ext cx="2047752" cy="144960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indent="-5381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>
                <a:latin typeface="Goudy Old Style" panose="02020502050305020303" pitchFamily="18" charset="0"/>
              </a:rPr>
              <a:t>Cuidar los procesos de vida de los grupos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601698" y="1968374"/>
            <a:ext cx="2203732" cy="2122072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defRPr/>
            </a:pPr>
            <a:r>
              <a:rPr lang="es-ES_tradnl">
                <a:latin typeface="Goudy Old Style" panose="02020502050305020303" pitchFamily="18" charset="0"/>
              </a:rPr>
              <a:t>El profesor</a:t>
            </a:r>
          </a:p>
        </p:txBody>
      </p:sp>
      <p:sp>
        <p:nvSpPr>
          <p:cNvPr id="33796" name="Rectángulo 4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miembro de una organización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pic>
        <p:nvPicPr>
          <p:cNvPr id="47110" name="Imagen 6" descr="ImOnRblKBwOlWPm0YRbPpzl72eJkfbmt4t8yenImKBVaiQDB_Rd1H6kmuBWtceBJ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918368" y="4741068"/>
            <a:ext cx="1385888" cy="1387475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51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</p:pic>
      <p:cxnSp>
        <p:nvCxnSpPr>
          <p:cNvPr id="10" name="Conector recto 9"/>
          <p:cNvCxnSpPr>
            <a:stCxn id="0" idx="7"/>
          </p:cNvCxnSpPr>
          <p:nvPr/>
        </p:nvCxnSpPr>
        <p:spPr>
          <a:xfrm rot="5400000" flipH="1" flipV="1">
            <a:off x="2842419" y="1032669"/>
            <a:ext cx="887412" cy="16065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V="1">
            <a:off x="2805113" y="3224213"/>
            <a:ext cx="128428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>
            <a:stCxn id="0" idx="5"/>
          </p:cNvCxnSpPr>
          <p:nvPr/>
        </p:nvCxnSpPr>
        <p:spPr>
          <a:xfrm rot="16200000" flipH="1">
            <a:off x="2482850" y="3779838"/>
            <a:ext cx="1119187" cy="11191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3734952" y="0"/>
            <a:ext cx="2354902" cy="1968374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defRPr/>
            </a:pPr>
            <a:r>
              <a:rPr lang="es-CL" sz="2000" b="0">
                <a:latin typeface="Goudy Old Style" panose="02020502050305020303" pitchFamily="18" charset="0"/>
              </a:rPr>
              <a:t>Desempeña tarea en una organización</a:t>
            </a:r>
          </a:p>
        </p:txBody>
      </p:sp>
      <p:sp>
        <p:nvSpPr>
          <p:cNvPr id="18" name="Elipse 17"/>
          <p:cNvSpPr/>
          <p:nvPr/>
        </p:nvSpPr>
        <p:spPr>
          <a:xfrm>
            <a:off x="3920389" y="1968374"/>
            <a:ext cx="2505073" cy="2122072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 b="0" dirty="0">
                <a:solidFill>
                  <a:srgbClr val="000000"/>
                </a:solidFill>
                <a:latin typeface="Goudy Old Style" panose="02020502050305020303" pitchFamily="18" charset="0"/>
              </a:rPr>
              <a:t>Desarrollo profesional (miembro de una organización)</a:t>
            </a:r>
          </a:p>
        </p:txBody>
      </p:sp>
      <p:sp>
        <p:nvSpPr>
          <p:cNvPr id="19" name="Elipse 18"/>
          <p:cNvSpPr/>
          <p:nvPr/>
        </p:nvSpPr>
        <p:spPr>
          <a:xfrm>
            <a:off x="3458299" y="4090448"/>
            <a:ext cx="2319093" cy="2006524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 dirty="0">
                <a:latin typeface="Goudy Old Style" panose="02020502050305020303" pitchFamily="18" charset="0"/>
              </a:rPr>
              <a:t>Profundiza una visión social</a:t>
            </a:r>
          </a:p>
        </p:txBody>
      </p:sp>
      <p:sp>
        <p:nvSpPr>
          <p:cNvPr id="22" name="Rectángulo 21"/>
          <p:cNvSpPr>
            <a:spLocks noChangeArrowheads="1"/>
          </p:cNvSpPr>
          <p:nvPr/>
        </p:nvSpPr>
        <p:spPr bwMode="auto">
          <a:xfrm>
            <a:off x="6221413" y="433388"/>
            <a:ext cx="2600325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CL" sz="2000"/>
              <a:t> Miembro de un equipo educativo</a:t>
            </a:r>
            <a:endParaRPr lang="es-CL" sz="2000">
              <a:solidFill>
                <a:srgbClr val="006C31"/>
              </a:solidFill>
            </a:endParaRPr>
          </a:p>
        </p:txBody>
      </p:sp>
      <p:sp>
        <p:nvSpPr>
          <p:cNvPr id="24" name="Rectángulo 23"/>
          <p:cNvSpPr>
            <a:spLocks noChangeArrowheads="1"/>
          </p:cNvSpPr>
          <p:nvPr/>
        </p:nvSpPr>
        <p:spPr bwMode="auto">
          <a:xfrm>
            <a:off x="6432550" y="2279650"/>
            <a:ext cx="27114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CL" sz="2000"/>
              <a:t> Ligado a la mejora de la institución y no sólo a su trabajo (dentro del aula o promoción personal) </a:t>
            </a:r>
          </a:p>
          <a:p>
            <a:pPr>
              <a:buFont typeface="Arial" charset="0"/>
              <a:buChar char="•"/>
            </a:pPr>
            <a:endParaRPr lang="es-CL" sz="2000">
              <a:solidFill>
                <a:srgbClr val="006C31"/>
              </a:solidFill>
            </a:endParaRPr>
          </a:p>
        </p:txBody>
      </p:sp>
      <p:sp>
        <p:nvSpPr>
          <p:cNvPr id="26" name="Rectángulo 25"/>
          <p:cNvSpPr>
            <a:spLocks noChangeArrowheads="1"/>
          </p:cNvSpPr>
          <p:nvPr/>
        </p:nvSpPr>
        <p:spPr bwMode="auto">
          <a:xfrm>
            <a:off x="5791200" y="4465638"/>
            <a:ext cx="30305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s-CL" sz="2000"/>
              <a:t> Lo organizativo no tiene sentido en sí mismo, sino en función de que sirve a un proyecto pedagógico</a:t>
            </a:r>
          </a:p>
          <a:p>
            <a:pPr>
              <a:buFont typeface="Arial" charset="0"/>
              <a:buChar char="•"/>
            </a:pPr>
            <a:endParaRPr lang="es-CL" sz="2000"/>
          </a:p>
          <a:p>
            <a:pPr>
              <a:buFont typeface="Arial" charset="0"/>
              <a:buChar char="•"/>
            </a:pPr>
            <a:endParaRPr lang="es-CL" sz="2000">
              <a:solidFill>
                <a:srgbClr val="006C3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ángulo 3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miembro de una organización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49213" y="2141496"/>
            <a:ext cx="2372932" cy="2122072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 dirty="0">
                <a:latin typeface="Goudy Old Style" panose="02020502050305020303" pitchFamily="18" charset="0"/>
              </a:rPr>
              <a:t>Profesor(a)</a:t>
            </a:r>
          </a:p>
          <a:p>
            <a:pPr eaLnBrk="1" hangingPunct="1">
              <a:defRPr/>
            </a:pPr>
            <a:r>
              <a:rPr lang="es-CL" sz="2000" dirty="0">
                <a:latin typeface="Goudy Old Style" panose="02020502050305020303" pitchFamily="18" charset="0"/>
              </a:rPr>
              <a:t>(diversas estructuras  mayor dificultad a su tarea) </a:t>
            </a:r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2098675" y="1212850"/>
            <a:ext cx="1027113" cy="1239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V="1">
            <a:off x="2422525" y="2587625"/>
            <a:ext cx="969963" cy="3349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>
            <a:endCxn id="45" idx="1"/>
          </p:cNvCxnSpPr>
          <p:nvPr/>
        </p:nvCxnSpPr>
        <p:spPr>
          <a:xfrm>
            <a:off x="1544638" y="4241800"/>
            <a:ext cx="884237" cy="8604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2428875" y="3405188"/>
            <a:ext cx="963613" cy="3159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Elipse 31"/>
          <p:cNvSpPr/>
          <p:nvPr/>
        </p:nvSpPr>
        <p:spPr>
          <a:xfrm>
            <a:off x="2951165" y="0"/>
            <a:ext cx="1705482" cy="1590740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1400" dirty="0">
                <a:latin typeface="Goudy Old Style" panose="02020502050305020303" pitchFamily="18" charset="0"/>
              </a:rPr>
              <a:t>Órganos  de realización docente y orientación al alumnado</a:t>
            </a:r>
          </a:p>
        </p:txBody>
      </p:sp>
      <p:sp>
        <p:nvSpPr>
          <p:cNvPr id="35" name="CuadroTexto 34"/>
          <p:cNvSpPr txBox="1">
            <a:spLocks noChangeArrowheads="1"/>
          </p:cNvSpPr>
          <p:nvPr/>
        </p:nvSpPr>
        <p:spPr bwMode="auto">
          <a:xfrm>
            <a:off x="4656138" y="350838"/>
            <a:ext cx="19050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400"/>
              <a:t>Función:</a:t>
            </a:r>
          </a:p>
          <a:p>
            <a:pPr algn="just"/>
            <a:r>
              <a:rPr lang="es-CL" sz="1200"/>
              <a:t>La enseñanza y la orientación del aprendizaje del alumnado</a:t>
            </a:r>
          </a:p>
        </p:txBody>
      </p:sp>
      <p:sp>
        <p:nvSpPr>
          <p:cNvPr id="36" name="Flecha derecha 35"/>
          <p:cNvSpPr/>
          <p:nvPr/>
        </p:nvSpPr>
        <p:spPr>
          <a:xfrm>
            <a:off x="6561501" y="413855"/>
            <a:ext cx="717853" cy="69437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_tradnl" sz="1800" b="0" i="0"/>
          </a:p>
        </p:txBody>
      </p:sp>
      <p:sp>
        <p:nvSpPr>
          <p:cNvPr id="37" name="Rectángulo 36"/>
          <p:cNvSpPr>
            <a:spLocks noChangeArrowheads="1"/>
          </p:cNvSpPr>
          <p:nvPr/>
        </p:nvSpPr>
        <p:spPr bwMode="auto">
          <a:xfrm>
            <a:off x="7154863" y="350838"/>
            <a:ext cx="16748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400">
                <a:latin typeface="Comic Sans MS" pitchFamily="66" charset="0"/>
              </a:rPr>
              <a:t>Equipo: </a:t>
            </a:r>
          </a:p>
          <a:p>
            <a:pPr algn="just"/>
            <a:r>
              <a:rPr lang="es-CL" sz="1400">
                <a:latin typeface="Comic Sans MS" pitchFamily="66" charset="0"/>
              </a:rPr>
              <a:t>Docente, Prof. Área curricular, etc</a:t>
            </a:r>
          </a:p>
        </p:txBody>
      </p:sp>
      <p:sp>
        <p:nvSpPr>
          <p:cNvPr id="39" name="Elipse 38"/>
          <p:cNvSpPr/>
          <p:nvPr/>
        </p:nvSpPr>
        <p:spPr>
          <a:xfrm>
            <a:off x="3391793" y="1793042"/>
            <a:ext cx="1751707" cy="1409490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1400" dirty="0">
                <a:latin typeface="Goudy Old Style" panose="02020502050305020303" pitchFamily="18" charset="0"/>
              </a:rPr>
              <a:t>Órganos de gestión y gobierno de la institución</a:t>
            </a:r>
          </a:p>
        </p:txBody>
      </p:sp>
      <p:sp>
        <p:nvSpPr>
          <p:cNvPr id="41" name="Elipse 40"/>
          <p:cNvSpPr/>
          <p:nvPr/>
        </p:nvSpPr>
        <p:spPr>
          <a:xfrm>
            <a:off x="3013597" y="3405448"/>
            <a:ext cx="1861688" cy="1102584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defRPr/>
            </a:pPr>
            <a:r>
              <a:rPr lang="es-CL" sz="1400" dirty="0">
                <a:latin typeface="Goudy Old Style" panose="02020502050305020303" pitchFamily="18" charset="0"/>
              </a:rPr>
              <a:t>Órganos de coordinación</a:t>
            </a:r>
          </a:p>
        </p:txBody>
      </p:sp>
      <p:sp>
        <p:nvSpPr>
          <p:cNvPr id="45" name="Elipse 44"/>
          <p:cNvSpPr/>
          <p:nvPr/>
        </p:nvSpPr>
        <p:spPr>
          <a:xfrm>
            <a:off x="2233425" y="4773210"/>
            <a:ext cx="2216815" cy="1214238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1400">
                <a:latin typeface="Goudy Old Style" panose="02020502050305020303" pitchFamily="18" charset="0"/>
              </a:rPr>
              <a:t>Órganos de estudio y asesoramiento</a:t>
            </a:r>
          </a:p>
        </p:txBody>
      </p:sp>
      <p:sp>
        <p:nvSpPr>
          <p:cNvPr id="47" name="CuadroTexto 46"/>
          <p:cNvSpPr txBox="1">
            <a:spLocks noChangeArrowheads="1"/>
          </p:cNvSpPr>
          <p:nvPr/>
        </p:nvSpPr>
        <p:spPr bwMode="auto">
          <a:xfrm>
            <a:off x="4891088" y="3414713"/>
            <a:ext cx="18446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200"/>
              <a:t>Función:</a:t>
            </a:r>
          </a:p>
          <a:p>
            <a:pPr algn="just"/>
            <a:r>
              <a:rPr lang="es-CL" sz="1200"/>
              <a:t>Tutorías que desarrollan los profesores dentro de la organización, no puede ser burocrático  </a:t>
            </a:r>
          </a:p>
        </p:txBody>
      </p:sp>
      <p:sp>
        <p:nvSpPr>
          <p:cNvPr id="48" name="CuadroTexto 47"/>
          <p:cNvSpPr txBox="1">
            <a:spLocks noChangeArrowheads="1"/>
          </p:cNvSpPr>
          <p:nvPr/>
        </p:nvSpPr>
        <p:spPr bwMode="auto">
          <a:xfrm>
            <a:off x="4471988" y="506095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200"/>
              <a:t>Entregan ayuda y apoyo interno o externo a los centros</a:t>
            </a:r>
          </a:p>
        </p:txBody>
      </p:sp>
      <p:sp>
        <p:nvSpPr>
          <p:cNvPr id="49" name="Flecha derecha 48"/>
          <p:cNvSpPr/>
          <p:nvPr/>
        </p:nvSpPr>
        <p:spPr>
          <a:xfrm>
            <a:off x="6561501" y="2141496"/>
            <a:ext cx="717853" cy="69437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_tradnl" sz="1800" b="0" i="0"/>
          </a:p>
        </p:txBody>
      </p:sp>
      <p:sp>
        <p:nvSpPr>
          <p:cNvPr id="50" name="Flecha derecha 49"/>
          <p:cNvSpPr/>
          <p:nvPr/>
        </p:nvSpPr>
        <p:spPr>
          <a:xfrm>
            <a:off x="6736352" y="3721114"/>
            <a:ext cx="717853" cy="69437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_tradnl" sz="1800" b="0" i="0"/>
          </a:p>
        </p:txBody>
      </p:sp>
      <p:sp>
        <p:nvSpPr>
          <p:cNvPr id="51" name="Flecha derecha 50"/>
          <p:cNvSpPr/>
          <p:nvPr/>
        </p:nvSpPr>
        <p:spPr>
          <a:xfrm>
            <a:off x="6561501" y="5060366"/>
            <a:ext cx="717853" cy="69437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_tradnl" sz="1800" b="0" i="0"/>
          </a:p>
        </p:txBody>
      </p:sp>
      <p:sp>
        <p:nvSpPr>
          <p:cNvPr id="52" name="Rectángulo 51"/>
          <p:cNvSpPr>
            <a:spLocks noChangeArrowheads="1"/>
          </p:cNvSpPr>
          <p:nvPr/>
        </p:nvSpPr>
        <p:spPr bwMode="auto">
          <a:xfrm>
            <a:off x="7089775" y="1968500"/>
            <a:ext cx="18637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400">
                <a:latin typeface="Comic Sans MS" pitchFamily="66" charset="0"/>
              </a:rPr>
              <a:t>Equipo: </a:t>
            </a:r>
          </a:p>
          <a:p>
            <a:pPr algn="just"/>
            <a:r>
              <a:rPr lang="es-CL" sz="1400">
                <a:latin typeface="Comic Sans MS" pitchFamily="66" charset="0"/>
              </a:rPr>
              <a:t>Directivo, consejo escolar, claustro  de profesores</a:t>
            </a:r>
          </a:p>
        </p:txBody>
      </p:sp>
      <p:sp>
        <p:nvSpPr>
          <p:cNvPr id="53" name="Rectángulo 52"/>
          <p:cNvSpPr>
            <a:spLocks noChangeArrowheads="1"/>
          </p:cNvSpPr>
          <p:nvPr/>
        </p:nvSpPr>
        <p:spPr bwMode="auto">
          <a:xfrm>
            <a:off x="7278688" y="3721100"/>
            <a:ext cx="167481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400">
                <a:latin typeface="Comic Sans MS" pitchFamily="66" charset="0"/>
              </a:rPr>
              <a:t>Equipo: Departamento, ciclo, seminario</a:t>
            </a:r>
          </a:p>
        </p:txBody>
      </p:sp>
      <p:sp>
        <p:nvSpPr>
          <p:cNvPr id="54" name="Rectángulo 53"/>
          <p:cNvSpPr>
            <a:spLocks noChangeArrowheads="1"/>
          </p:cNvSpPr>
          <p:nvPr/>
        </p:nvSpPr>
        <p:spPr bwMode="auto">
          <a:xfrm>
            <a:off x="7154863" y="4903788"/>
            <a:ext cx="1989137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CL" sz="1400">
                <a:latin typeface="Comic Sans MS" pitchFamily="66" charset="0"/>
              </a:rPr>
              <a:t>Equipo: </a:t>
            </a:r>
          </a:p>
          <a:p>
            <a:pPr algn="just"/>
            <a:r>
              <a:rPr lang="es-CL" sz="1400">
                <a:latin typeface="Comic Sans MS" pitchFamily="66" charset="0"/>
              </a:rPr>
              <a:t>Centro de formación de profesorado, administrativo, universidades, 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4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4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47" grpId="0"/>
      <p:bldP spid="48" grpId="0"/>
      <p:bldP spid="52" grpId="0"/>
      <p:bldP spid="53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ángulo 3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miembro de una organización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graphicFrame>
        <p:nvGraphicFramePr>
          <p:cNvPr id="5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333375"/>
          <a:ext cx="8229600" cy="5792788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ítulo 1"/>
          <p:cNvSpPr>
            <a:spLocks noGrp="1"/>
          </p:cNvSpPr>
          <p:nvPr>
            <p:ph type="title"/>
          </p:nvPr>
        </p:nvSpPr>
        <p:spPr>
          <a:xfrm>
            <a:off x="60325" y="565150"/>
            <a:ext cx="6032500" cy="1131888"/>
          </a:xfrm>
        </p:spPr>
        <p:txBody>
          <a:bodyPr anchor="t"/>
          <a:lstStyle/>
          <a:p>
            <a:pPr eaLnBrk="1" hangingPunct="1"/>
            <a:r>
              <a:rPr lang="es-CL" sz="2400" b="1" i="1" smtClean="0">
                <a:latin typeface="Comic Sans MS" pitchFamily="66" charset="0"/>
                <a:ea typeface="ＭＳ Ｐゴシック"/>
                <a:cs typeface="ＭＳ Ｐゴシック"/>
              </a:rPr>
              <a:t>Meta de mejora en educación: </a:t>
            </a:r>
            <a:br>
              <a:rPr lang="es-CL" sz="2400" b="1" i="1" smtClean="0">
                <a:latin typeface="Comic Sans MS" pitchFamily="66" charset="0"/>
                <a:ea typeface="ＭＳ Ｐゴシック"/>
                <a:cs typeface="ＭＳ Ｐゴシック"/>
              </a:rPr>
            </a:br>
            <a:r>
              <a:rPr lang="es-CL" sz="2400" b="1" i="1" smtClean="0">
                <a:latin typeface="Comic Sans MS" pitchFamily="66" charset="0"/>
                <a:ea typeface="ＭＳ Ｐゴシック"/>
                <a:cs typeface="ＭＳ Ｐゴシック"/>
              </a:rPr>
              <a:t>Ciudadanos críticos y Transformadores</a:t>
            </a:r>
            <a:r>
              <a:rPr lang="es-CL" sz="2400" smtClean="0">
                <a:solidFill>
                  <a:srgbClr val="898989"/>
                </a:solidFill>
                <a:ea typeface="ＭＳ Ｐゴシック"/>
                <a:cs typeface="ＭＳ Ｐゴシック"/>
              </a:rPr>
              <a:t/>
            </a:r>
            <a:br>
              <a:rPr lang="es-CL" sz="2400" smtClean="0">
                <a:solidFill>
                  <a:srgbClr val="898989"/>
                </a:solidFill>
                <a:ea typeface="ＭＳ Ｐゴシック"/>
                <a:cs typeface="ＭＳ Ｐゴシック"/>
              </a:rPr>
            </a:br>
            <a:endParaRPr lang="es-ES_tradnl" sz="2400" smtClean="0">
              <a:latin typeface="Comic Sans MS" pitchFamily="66" charset="0"/>
              <a:ea typeface="ＭＳ Ｐゴシック"/>
              <a:cs typeface="ＭＳ Ｐゴシック"/>
            </a:endParaRPr>
          </a:p>
        </p:txBody>
      </p:sp>
      <p:pic>
        <p:nvPicPr>
          <p:cNvPr id="26627" name="Imagen 5" descr="867492mafalda802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6032500" y="0"/>
            <a:ext cx="2443163" cy="2333625"/>
          </a:xfrm>
          <a:prstGeom prst="rect">
            <a:avLst/>
          </a:prstGeom>
          <a:solidFill>
            <a:schemeClr val="bg1">
              <a:alpha val="34901"/>
            </a:schemeClr>
          </a:solidFill>
          <a:ln>
            <a:noFill/>
          </a:ln>
          <a:effectLst>
            <a:glow rad="127000">
              <a:schemeClr val="accent1">
                <a:alpha val="55000"/>
              </a:schemeClr>
            </a:glow>
          </a:effectLst>
          <a:extLst>
            <a:ext uri="{91240B29-F687-4F45-9708-019B960494DF}"/>
          </a:extLst>
        </p:spPr>
      </p:pic>
      <p:sp>
        <p:nvSpPr>
          <p:cNvPr id="7" name="Rectángulo redondeado 6"/>
          <p:cNvSpPr/>
          <p:nvPr/>
        </p:nvSpPr>
        <p:spPr>
          <a:xfrm>
            <a:off x="3534045" y="2153695"/>
            <a:ext cx="2015511" cy="87629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3200" b="0" i="0" dirty="0">
                <a:solidFill>
                  <a:schemeClr val="tx1"/>
                </a:solidFill>
              </a:rPr>
              <a:t>Escuela</a:t>
            </a:r>
          </a:p>
        </p:txBody>
      </p:sp>
      <p:cxnSp>
        <p:nvCxnSpPr>
          <p:cNvPr id="11" name="Conector recto 10"/>
          <p:cNvCxnSpPr/>
          <p:nvPr/>
        </p:nvCxnSpPr>
        <p:spPr>
          <a:xfrm rot="10800000">
            <a:off x="2560638" y="2627313"/>
            <a:ext cx="97313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 rot="5400000">
            <a:off x="2228056" y="2940844"/>
            <a:ext cx="66357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1615170" y="3272754"/>
            <a:ext cx="1828351" cy="72829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0" i="0" dirty="0">
                <a:solidFill>
                  <a:schemeClr val="tx1"/>
                </a:solidFill>
              </a:rPr>
              <a:t>Profesores</a:t>
            </a:r>
          </a:p>
        </p:txBody>
      </p:sp>
      <p:cxnSp>
        <p:nvCxnSpPr>
          <p:cNvPr id="18" name="Conector recto de flecha 17"/>
          <p:cNvCxnSpPr>
            <a:endCxn id="0" idx="1"/>
          </p:cNvCxnSpPr>
          <p:nvPr/>
        </p:nvCxnSpPr>
        <p:spPr>
          <a:xfrm>
            <a:off x="3443288" y="3492500"/>
            <a:ext cx="13128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>
            <a:stCxn id="0" idx="3"/>
            <a:endCxn id="0" idx="1"/>
          </p:cNvCxnSpPr>
          <p:nvPr/>
        </p:nvCxnSpPr>
        <p:spPr>
          <a:xfrm>
            <a:off x="3443288" y="3636963"/>
            <a:ext cx="1312862" cy="606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/>
          <p:cNvSpPr/>
          <p:nvPr/>
        </p:nvSpPr>
        <p:spPr>
          <a:xfrm>
            <a:off x="4755776" y="3250086"/>
            <a:ext cx="1587560" cy="4855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0" i="0" dirty="0">
                <a:solidFill>
                  <a:schemeClr val="tx1"/>
                </a:solidFill>
              </a:rPr>
              <a:t>Equidad</a:t>
            </a:r>
          </a:p>
        </p:txBody>
      </p:sp>
      <p:sp>
        <p:nvSpPr>
          <p:cNvPr id="22" name="Rectángulo redondeado 21"/>
          <p:cNvSpPr/>
          <p:nvPr/>
        </p:nvSpPr>
        <p:spPr>
          <a:xfrm>
            <a:off x="4755776" y="4001050"/>
            <a:ext cx="1587560" cy="4855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2800" b="0" i="0">
                <a:latin typeface="Goudy Old Style" panose="02020502050305020303" pitchFamily="18" charset="0"/>
              </a:rPr>
              <a:t>Éxito</a:t>
            </a:r>
          </a:p>
        </p:txBody>
      </p:sp>
      <p:cxnSp>
        <p:nvCxnSpPr>
          <p:cNvPr id="24" name="Conector recto de flecha 23"/>
          <p:cNvCxnSpPr/>
          <p:nvPr/>
        </p:nvCxnSpPr>
        <p:spPr>
          <a:xfrm rot="5400000">
            <a:off x="2173287" y="4478338"/>
            <a:ext cx="95567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980147" y="4956260"/>
            <a:ext cx="3692008" cy="12701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b="0" i="0">
                <a:latin typeface="Goudy Old Style" panose="02020502050305020303" pitchFamily="18" charset="0"/>
              </a:rPr>
              <a:t>Dentro de un proyecto social y cultural: Escuelas Democráticas.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/>
          <p:cNvSpPr/>
          <p:nvPr/>
        </p:nvSpPr>
        <p:spPr>
          <a:xfrm>
            <a:off x="3561656" y="0"/>
            <a:ext cx="3478826" cy="635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0" i="0" dirty="0">
                <a:solidFill>
                  <a:schemeClr val="tx1"/>
                </a:solidFill>
              </a:rPr>
              <a:t>Actividad Profesional</a:t>
            </a:r>
          </a:p>
        </p:txBody>
      </p:sp>
      <p:sp>
        <p:nvSpPr>
          <p:cNvPr id="7" name="Flecha derecha 6"/>
          <p:cNvSpPr/>
          <p:nvPr/>
        </p:nvSpPr>
        <p:spPr>
          <a:xfrm rot="5400000">
            <a:off x="4772983" y="-162117"/>
            <a:ext cx="1056172" cy="2650535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anchor="ctr">
            <a:normAutofit fontScale="92500"/>
          </a:bodyPr>
          <a:lstStyle/>
          <a:p>
            <a:pPr>
              <a:defRPr/>
            </a:pPr>
            <a:endParaRPr lang="es-ES_tradnl" sz="18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s-ES_tradnl" sz="1800" dirty="0">
                <a:solidFill>
                  <a:schemeClr val="tx1"/>
                </a:solidFill>
              </a:rPr>
              <a:t>Se desarrolla en </a:t>
            </a:r>
          </a:p>
        </p:txBody>
      </p:sp>
      <p:sp>
        <p:nvSpPr>
          <p:cNvPr id="8" name="Elipse 7"/>
          <p:cNvSpPr/>
          <p:nvPr/>
        </p:nvSpPr>
        <p:spPr>
          <a:xfrm>
            <a:off x="2353732" y="842150"/>
            <a:ext cx="2056924" cy="1035371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_tradnl" sz="2000" dirty="0">
                <a:solidFill>
                  <a:schemeClr val="tx1"/>
                </a:solidFill>
              </a:rPr>
              <a:t>Contexto Social</a:t>
            </a:r>
          </a:p>
        </p:txBody>
      </p:sp>
      <p:sp>
        <p:nvSpPr>
          <p:cNvPr id="9" name="Elipse 8"/>
          <p:cNvSpPr/>
          <p:nvPr/>
        </p:nvSpPr>
        <p:spPr>
          <a:xfrm>
            <a:off x="2545643" y="1590942"/>
            <a:ext cx="2868402" cy="904426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2000" dirty="0">
                <a:latin typeface="Goudy Old Style" panose="02020502050305020303" pitchFamily="18" charset="0"/>
              </a:rPr>
              <a:t>Globalización</a:t>
            </a:r>
          </a:p>
        </p:txBody>
      </p:sp>
      <p:sp>
        <p:nvSpPr>
          <p:cNvPr id="10" name="Elipse 9"/>
          <p:cNvSpPr/>
          <p:nvPr/>
        </p:nvSpPr>
        <p:spPr>
          <a:xfrm>
            <a:off x="4243714" y="2003734"/>
            <a:ext cx="2711792" cy="1401134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_tradnl" sz="2000" dirty="0">
                <a:solidFill>
                  <a:schemeClr val="tx1"/>
                </a:solidFill>
              </a:rPr>
              <a:t>Sociedad del conocimiento</a:t>
            </a:r>
          </a:p>
        </p:txBody>
      </p:sp>
      <p:sp>
        <p:nvSpPr>
          <p:cNvPr id="11" name="Elipse 10"/>
          <p:cNvSpPr/>
          <p:nvPr/>
        </p:nvSpPr>
        <p:spPr>
          <a:xfrm>
            <a:off x="5703001" y="1070037"/>
            <a:ext cx="2029316" cy="1242397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_tradnl" sz="2000" dirty="0">
                <a:solidFill>
                  <a:schemeClr val="tx1"/>
                </a:solidFill>
              </a:rPr>
              <a:t>Sociedad post moderna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 rot="5400000">
            <a:off x="1925638" y="3222625"/>
            <a:ext cx="2789237" cy="2278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/>
          <p:cNvCxnSpPr/>
          <p:nvPr/>
        </p:nvCxnSpPr>
        <p:spPr>
          <a:xfrm rot="5400000">
            <a:off x="3675856" y="3545682"/>
            <a:ext cx="1344613" cy="869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/>
          <p:cNvCxnSpPr/>
          <p:nvPr/>
        </p:nvCxnSpPr>
        <p:spPr>
          <a:xfrm rot="5400000">
            <a:off x="3729832" y="4393406"/>
            <a:ext cx="2571750" cy="569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 rot="16200000" flipH="1">
            <a:off x="5168900" y="3925888"/>
            <a:ext cx="1425575" cy="3587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6600825" y="3103563"/>
            <a:ext cx="1601788" cy="10747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6105525" y="3355975"/>
            <a:ext cx="1349375" cy="26082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623" name="Imagen 27" descr="globalizacion-hambr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5100" y="1563688"/>
            <a:ext cx="2747963" cy="325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Rectángulo redondeado 39"/>
          <p:cNvSpPr/>
          <p:nvPr/>
        </p:nvSpPr>
        <p:spPr>
          <a:xfrm>
            <a:off x="565998" y="5756992"/>
            <a:ext cx="2346828" cy="73170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800" b="0" i="0" dirty="0">
                <a:solidFill>
                  <a:schemeClr val="tx1"/>
                </a:solidFill>
              </a:rPr>
              <a:t>Repercusiones amplias de roles</a:t>
            </a:r>
          </a:p>
        </p:txBody>
      </p:sp>
      <p:sp>
        <p:nvSpPr>
          <p:cNvPr id="43" name="Rectángulo redondeado 42"/>
          <p:cNvSpPr/>
          <p:nvPr/>
        </p:nvSpPr>
        <p:spPr>
          <a:xfrm>
            <a:off x="3095419" y="4652531"/>
            <a:ext cx="1635334" cy="9486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latin typeface="Goudy Old Style" panose="02020502050305020303" pitchFamily="18" charset="0"/>
              </a:rPr>
              <a:t>Información</a:t>
            </a:r>
          </a:p>
        </p:txBody>
      </p:sp>
      <p:sp>
        <p:nvSpPr>
          <p:cNvPr id="45" name="Rectángulo redondeado 44"/>
          <p:cNvSpPr/>
          <p:nvPr/>
        </p:nvSpPr>
        <p:spPr>
          <a:xfrm>
            <a:off x="3713511" y="5964082"/>
            <a:ext cx="2346828" cy="8939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latin typeface="Goudy Old Style" panose="02020502050305020303" pitchFamily="18" charset="0"/>
              </a:rPr>
              <a:t>Nuevas Tecnologías</a:t>
            </a:r>
          </a:p>
        </p:txBody>
      </p:sp>
      <p:sp>
        <p:nvSpPr>
          <p:cNvPr id="46" name="Rectángulo redondeado 45"/>
          <p:cNvSpPr/>
          <p:nvPr/>
        </p:nvSpPr>
        <p:spPr>
          <a:xfrm>
            <a:off x="5048239" y="4817911"/>
            <a:ext cx="1824372" cy="9486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latin typeface="Goudy Old Style" panose="02020502050305020303" pitchFamily="18" charset="0"/>
              </a:rPr>
              <a:t>Globalización</a:t>
            </a:r>
          </a:p>
        </p:txBody>
      </p:sp>
      <p:sp>
        <p:nvSpPr>
          <p:cNvPr id="47" name="Rectángulo redondeado 46"/>
          <p:cNvSpPr/>
          <p:nvPr/>
        </p:nvSpPr>
        <p:spPr>
          <a:xfrm>
            <a:off x="6558903" y="5964082"/>
            <a:ext cx="2346828" cy="73170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latin typeface="Goudy Old Style" panose="02020502050305020303" pitchFamily="18" charset="0"/>
              </a:rPr>
              <a:t>Reconversión de la escuela</a:t>
            </a:r>
          </a:p>
        </p:txBody>
      </p:sp>
      <p:sp>
        <p:nvSpPr>
          <p:cNvPr id="49" name="Rectángulo redondeado 48"/>
          <p:cNvSpPr/>
          <p:nvPr/>
        </p:nvSpPr>
        <p:spPr>
          <a:xfrm>
            <a:off x="7261361" y="4178227"/>
            <a:ext cx="1882638" cy="12474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latin typeface="Goudy Old Style" panose="02020502050305020303" pitchFamily="18" charset="0"/>
              </a:rPr>
              <a:t>Redefinición de la profesión docente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de flecha 7"/>
          <p:cNvCxnSpPr>
            <a:cxnSpLocks noChangeShapeType="1"/>
            <a:stCxn id="0" idx="3"/>
          </p:cNvCxnSpPr>
          <p:nvPr/>
        </p:nvCxnSpPr>
        <p:spPr bwMode="auto">
          <a:xfrm flipV="1">
            <a:off x="2771775" y="850900"/>
            <a:ext cx="1328738" cy="2335213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round/>
            <a:headEnd/>
            <a:tailEnd type="arrow" w="med" len="med"/>
          </a:ln>
        </p:spPr>
      </p:cxnSp>
      <p:cxnSp>
        <p:nvCxnSpPr>
          <p:cNvPr id="10" name="Conector recto de flecha 9"/>
          <p:cNvCxnSpPr>
            <a:stCxn id="0" idx="3"/>
            <a:endCxn id="18" idx="1"/>
          </p:cNvCxnSpPr>
          <p:nvPr/>
        </p:nvCxnSpPr>
        <p:spPr>
          <a:xfrm flipV="1">
            <a:off x="2822575" y="2660650"/>
            <a:ext cx="1563688" cy="476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0" idx="3"/>
            <a:endCxn id="0" idx="1"/>
          </p:cNvCxnSpPr>
          <p:nvPr/>
        </p:nvCxnSpPr>
        <p:spPr>
          <a:xfrm>
            <a:off x="2771775" y="3186113"/>
            <a:ext cx="1614488" cy="11064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2771775" y="3186113"/>
            <a:ext cx="1787525" cy="2679700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8" name="Rectángulo redondeado 17"/>
          <p:cNvSpPr/>
          <p:nvPr/>
        </p:nvSpPr>
        <p:spPr>
          <a:xfrm>
            <a:off x="4334730" y="2130915"/>
            <a:ext cx="2636732" cy="105821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>
                <a:latin typeface="Goudy Old Style" panose="02020502050305020303" pitchFamily="18" charset="0"/>
              </a:rPr>
              <a:t>Ética profesional.</a:t>
            </a:r>
            <a:endParaRPr lang="es-ES_tradnl">
              <a:latin typeface="Goudy Old Style" panose="02020502050305020303" pitchFamily="18" charset="0"/>
            </a:endParaRPr>
          </a:p>
        </p:txBody>
      </p:sp>
      <p:pic>
        <p:nvPicPr>
          <p:cNvPr id="26655" name="Imagen 16" descr="quien se atrev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125" y="4689475"/>
            <a:ext cx="3140075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redondeado 17"/>
          <p:cNvSpPr/>
          <p:nvPr/>
        </p:nvSpPr>
        <p:spPr>
          <a:xfrm>
            <a:off x="284777" y="1861053"/>
            <a:ext cx="2537320" cy="264917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>
                <a:solidFill>
                  <a:schemeClr val="tx1"/>
                </a:solidFill>
                <a:ea typeface="ＭＳ Ｐゴシック"/>
                <a:cs typeface="ＭＳ Ｐゴシック"/>
              </a:rPr>
              <a:t>Profesión docente al servicio de una educación de calidad para todos. </a:t>
            </a:r>
            <a:endParaRPr lang="es-ES_tradnl">
              <a:solidFill>
                <a:schemeClr val="tx1"/>
              </a:solidFill>
              <a:ea typeface="ＭＳ Ｐゴシック"/>
              <a:cs typeface="ＭＳ Ｐゴシック"/>
            </a:endParaRPr>
          </a:p>
        </p:txBody>
      </p:sp>
      <p:sp>
        <p:nvSpPr>
          <p:cNvPr id="3" name="Rectángulo redondeado 17"/>
          <p:cNvSpPr/>
          <p:nvPr/>
        </p:nvSpPr>
        <p:spPr>
          <a:xfrm>
            <a:off x="4145818" y="248843"/>
            <a:ext cx="2636732" cy="157053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>
                <a:solidFill>
                  <a:schemeClr val="tx1"/>
                </a:solidFill>
                <a:ea typeface="ＭＳ Ｐゴシック"/>
                <a:cs typeface="ＭＳ Ｐゴシック"/>
              </a:rPr>
              <a:t>Ideología, valores, creencias y compromisos.</a:t>
            </a:r>
            <a:endParaRPr lang="es-ES_tradnl">
              <a:solidFill>
                <a:schemeClr val="tx1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" name="Rectángulo redondeado 17"/>
          <p:cNvSpPr/>
          <p:nvPr/>
        </p:nvSpPr>
        <p:spPr>
          <a:xfrm>
            <a:off x="4334730" y="3671316"/>
            <a:ext cx="2636732" cy="12435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>
                <a:solidFill>
                  <a:schemeClr val="tx1"/>
                </a:solidFill>
                <a:ea typeface="ＭＳ Ｐゴシック"/>
                <a:cs typeface="ＭＳ Ｐゴシック"/>
              </a:rPr>
              <a:t>Ética de relación educativa.</a:t>
            </a:r>
            <a:endParaRPr lang="es-ES_tradnl">
              <a:solidFill>
                <a:schemeClr val="tx1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" name="Rectángulo redondeado 17"/>
          <p:cNvSpPr/>
          <p:nvPr/>
        </p:nvSpPr>
        <p:spPr>
          <a:xfrm>
            <a:off x="4507768" y="5244528"/>
            <a:ext cx="2636732" cy="124358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>
                <a:solidFill>
                  <a:schemeClr val="tx1"/>
                </a:solidFill>
                <a:ea typeface="ＭＳ Ｐゴシック"/>
                <a:cs typeface="ＭＳ Ｐゴシック"/>
              </a:rPr>
              <a:t>Ética comunitaria democrática.</a:t>
            </a:r>
            <a:endParaRPr lang="es-ES_tradnl">
              <a:solidFill>
                <a:schemeClr val="tx1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4"/>
          <p:cNvSpPr>
            <a:spLocks noGrp="1"/>
          </p:cNvSpPr>
          <p:nvPr>
            <p:ph type="title"/>
          </p:nvPr>
        </p:nvSpPr>
        <p:spPr>
          <a:xfrm>
            <a:off x="0" y="6196013"/>
            <a:ext cx="9144000" cy="868362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1200" b="1" i="1" dirty="0" smtClean="0">
                <a:solidFill>
                  <a:schemeClr val="bg1">
                    <a:lumMod val="50000"/>
                  </a:schemeClr>
                </a:solidFill>
                <a:latin typeface="Comic Sans MS" pitchFamily="-110" charset="0"/>
                <a:ea typeface="Comic Sans MS" pitchFamily="-110" charset="0"/>
                <a:cs typeface="Comic Sans MS" pitchFamily="-110" charset="0"/>
              </a:rPr>
              <a:t>El Profesor como facilitador del aprendizaje</a:t>
            </a:r>
            <a:br>
              <a:rPr lang="es-ES_tradnl" sz="1200" b="1" i="1" dirty="0" smtClean="0">
                <a:solidFill>
                  <a:schemeClr val="bg1">
                    <a:lumMod val="50000"/>
                  </a:schemeClr>
                </a:solidFill>
                <a:latin typeface="Comic Sans MS" pitchFamily="-110" charset="0"/>
                <a:ea typeface="Comic Sans MS" pitchFamily="-110" charset="0"/>
                <a:cs typeface="Comic Sans MS" pitchFamily="-110" charset="0"/>
              </a:rPr>
            </a:br>
            <a:r>
              <a:rPr lang="es-ES_tradnl" sz="1200" b="1" i="1" dirty="0" smtClean="0">
                <a:solidFill>
                  <a:schemeClr val="bg1">
                    <a:lumMod val="50000"/>
                  </a:schemeClr>
                </a:solidFill>
                <a:latin typeface="Comic Sans MS" pitchFamily="-110" charset="0"/>
                <a:ea typeface="Comic Sans MS" pitchFamily="-110" charset="0"/>
                <a:cs typeface="Comic Sans MS" pitchFamily="-110" charset="0"/>
              </a:rPr>
              <a:t>_____________________________________________________________________________________________</a:t>
            </a:r>
          </a:p>
        </p:txBody>
      </p:sp>
      <p:sp>
        <p:nvSpPr>
          <p:cNvPr id="7" name="Rectángulo redondeado 6"/>
          <p:cNvSpPr/>
          <p:nvPr/>
        </p:nvSpPr>
        <p:spPr>
          <a:xfrm>
            <a:off x="3647297" y="301553"/>
            <a:ext cx="2042489" cy="5676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800" b="0" i="0" dirty="0">
                <a:solidFill>
                  <a:srgbClr val="000000"/>
                </a:solidFill>
              </a:rPr>
              <a:t>Figura del profesor</a:t>
            </a:r>
          </a:p>
        </p:txBody>
      </p:sp>
      <p:cxnSp>
        <p:nvCxnSpPr>
          <p:cNvPr id="9" name="Conector recto de flecha 8"/>
          <p:cNvCxnSpPr>
            <a:endCxn id="0" idx="0"/>
          </p:cNvCxnSpPr>
          <p:nvPr/>
        </p:nvCxnSpPr>
        <p:spPr>
          <a:xfrm rot="10800000" flipV="1">
            <a:off x="1322388" y="868363"/>
            <a:ext cx="3089275" cy="554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1" y="1422319"/>
            <a:ext cx="2643220" cy="202705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Mediador y potenciador de la autonomía en el aprendizaje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3364099" y="1422319"/>
            <a:ext cx="2677548" cy="202705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Capaz de: motivar, plantear preguntas, guiar en la búsqueda de soluciones y evaluar el aprendizaje.</a:t>
            </a:r>
          </a:p>
        </p:txBody>
      </p:sp>
      <p:cxnSp>
        <p:nvCxnSpPr>
          <p:cNvPr id="18" name="Conector recto de flecha 17"/>
          <p:cNvCxnSpPr/>
          <p:nvPr/>
        </p:nvCxnSpPr>
        <p:spPr>
          <a:xfrm rot="5400000">
            <a:off x="4392613" y="1144588"/>
            <a:ext cx="5524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>
            <a:off x="5046663" y="868363"/>
            <a:ext cx="2917825" cy="554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ángulo redondeado 21"/>
          <p:cNvSpPr/>
          <p:nvPr/>
        </p:nvSpPr>
        <p:spPr>
          <a:xfrm>
            <a:off x="6500780" y="1422320"/>
            <a:ext cx="2643220" cy="202705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800" b="0" i="0" dirty="0">
                <a:solidFill>
                  <a:srgbClr val="000000"/>
                </a:solidFill>
              </a:rPr>
              <a:t>Procura proporcionar oportunidades para discutir, explicar, construir conocimiento en un contexto de aprendizaje.</a:t>
            </a:r>
          </a:p>
        </p:txBody>
      </p:sp>
      <p:sp>
        <p:nvSpPr>
          <p:cNvPr id="33" name="Cerrar llave 32"/>
          <p:cNvSpPr/>
          <p:nvPr/>
        </p:nvSpPr>
        <p:spPr>
          <a:xfrm rot="16200000" flipH="1">
            <a:off x="4348162" y="-898524"/>
            <a:ext cx="447675" cy="9144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 b="0" i="0"/>
          </a:p>
        </p:txBody>
      </p:sp>
      <p:sp>
        <p:nvSpPr>
          <p:cNvPr id="34" name="Rectángulo redondeado 33"/>
          <p:cNvSpPr/>
          <p:nvPr/>
        </p:nvSpPr>
        <p:spPr>
          <a:xfrm>
            <a:off x="2315517" y="3898055"/>
            <a:ext cx="4702874" cy="59815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800" b="0" i="0" dirty="0">
                <a:solidFill>
                  <a:srgbClr val="000000"/>
                </a:solidFill>
              </a:rPr>
              <a:t>Planteamientos constructivistas del aprendizaje</a:t>
            </a:r>
          </a:p>
        </p:txBody>
      </p:sp>
      <p:cxnSp>
        <p:nvCxnSpPr>
          <p:cNvPr id="36" name="Conector recto 35"/>
          <p:cNvCxnSpPr/>
          <p:nvPr/>
        </p:nvCxnSpPr>
        <p:spPr>
          <a:xfrm rot="5400000">
            <a:off x="4448175" y="4710113"/>
            <a:ext cx="4302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2317750" y="4926013"/>
            <a:ext cx="4702175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671" name="CuadroTexto 39"/>
          <p:cNvSpPr txBox="1">
            <a:spLocks noChangeArrowheads="1"/>
          </p:cNvSpPr>
          <p:nvPr/>
        </p:nvSpPr>
        <p:spPr bwMode="auto">
          <a:xfrm>
            <a:off x="2713038" y="4495800"/>
            <a:ext cx="425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800" b="0" i="0"/>
              <a:t>   Esto implica  un         profesor investigador</a:t>
            </a:r>
          </a:p>
        </p:txBody>
      </p:sp>
      <p:cxnSp>
        <p:nvCxnSpPr>
          <p:cNvPr id="42" name="Conector recto de flecha 41"/>
          <p:cNvCxnSpPr/>
          <p:nvPr/>
        </p:nvCxnSpPr>
        <p:spPr>
          <a:xfrm rot="10800000" flipV="1">
            <a:off x="1322388" y="4927600"/>
            <a:ext cx="995362" cy="2460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ángulo redondeado 43"/>
          <p:cNvSpPr/>
          <p:nvPr/>
        </p:nvSpPr>
        <p:spPr>
          <a:xfrm>
            <a:off x="0" y="5173673"/>
            <a:ext cx="2317109" cy="10230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Que diagnostique permanentemente la situación.</a:t>
            </a:r>
          </a:p>
        </p:txBody>
      </p:sp>
      <p:cxnSp>
        <p:nvCxnSpPr>
          <p:cNvPr id="47" name="Conector recto de flecha 46"/>
          <p:cNvCxnSpPr/>
          <p:nvPr/>
        </p:nvCxnSpPr>
        <p:spPr>
          <a:xfrm rot="16200000" flipH="1">
            <a:off x="4430713" y="5103813"/>
            <a:ext cx="4778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/>
          <p:nvPr/>
        </p:nvCxnSpPr>
        <p:spPr>
          <a:xfrm>
            <a:off x="7019925" y="4935538"/>
            <a:ext cx="1149350" cy="238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ángulo redondeado 49"/>
          <p:cNvSpPr/>
          <p:nvPr/>
        </p:nvSpPr>
        <p:spPr>
          <a:xfrm>
            <a:off x="2713084" y="5342872"/>
            <a:ext cx="3787696" cy="8538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Que elabora estrategias de intervención adaptadas al contexto</a:t>
            </a:r>
          </a:p>
        </p:txBody>
      </p:sp>
      <p:sp>
        <p:nvSpPr>
          <p:cNvPr id="51" name="Rectángulo redondeado 50"/>
          <p:cNvSpPr/>
          <p:nvPr/>
        </p:nvSpPr>
        <p:spPr>
          <a:xfrm>
            <a:off x="6805436" y="5173673"/>
            <a:ext cx="2317109" cy="102307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Que facilita el éxito escolar de todos sus estudiantes.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>
            <a:spLocks noGrp="1"/>
          </p:cNvSpPr>
          <p:nvPr>
            <p:ph type="title"/>
          </p:nvPr>
        </p:nvSpPr>
        <p:spPr>
          <a:xfrm>
            <a:off x="0" y="6211888"/>
            <a:ext cx="9144000" cy="868362"/>
          </a:xfrm>
        </p:spPr>
        <p:txBody>
          <a:bodyPr/>
          <a:lstStyle/>
          <a:p>
            <a:pPr eaLnBrk="1" hangingPunct="1"/>
            <a: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  <a:t>El Profesor como facilitador del aprendizaje</a:t>
            </a:r>
            <a:b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</a:br>
            <a: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  <a:t>_____________________________________________________________________________________________</a:t>
            </a:r>
            <a:endParaRPr lang="es-ES_tradnl" sz="1200" smtClean="0">
              <a:solidFill>
                <a:srgbClr val="7F7F7F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2626057" y="0"/>
            <a:ext cx="3741703" cy="86915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Modelos y ámbitos de trabajo del profesor en el aula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 rot="10800000" flipV="1">
            <a:off x="2179638" y="868363"/>
            <a:ext cx="1733550" cy="36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>
            <a:off x="4857750" y="868363"/>
            <a:ext cx="1716088" cy="366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ángulo redondeado 9"/>
          <p:cNvSpPr/>
          <p:nvPr/>
        </p:nvSpPr>
        <p:spPr>
          <a:xfrm>
            <a:off x="755205" y="1235597"/>
            <a:ext cx="2540239" cy="5676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Selección de la cultura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5303605" y="1235597"/>
            <a:ext cx="2797696" cy="5676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 b="0" i="0">
                <a:solidFill>
                  <a:srgbClr val="000000"/>
                </a:solidFill>
                <a:latin typeface="Goudy Old Style" panose="02020502050305020303" pitchFamily="18" charset="0"/>
              </a:rPr>
              <a:t>Organización del currículo</a:t>
            </a:r>
          </a:p>
        </p:txBody>
      </p:sp>
      <p:cxnSp>
        <p:nvCxnSpPr>
          <p:cNvPr id="13" name="Conector recto de flecha 12"/>
          <p:cNvCxnSpPr/>
          <p:nvPr/>
        </p:nvCxnSpPr>
        <p:spPr>
          <a:xfrm rot="5400000">
            <a:off x="1681163" y="2659063"/>
            <a:ext cx="427037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rot="5400000">
            <a:off x="1781175" y="1922463"/>
            <a:ext cx="239713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87" name="CuadroTexto 15"/>
          <p:cNvSpPr txBox="1">
            <a:spLocks noChangeArrowheads="1"/>
          </p:cNvSpPr>
          <p:nvPr/>
        </p:nvSpPr>
        <p:spPr bwMode="auto">
          <a:xfrm>
            <a:off x="1163638" y="2043113"/>
            <a:ext cx="1477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800" b="0" i="0"/>
              <a:t>¿Qué enseñar?</a:t>
            </a:r>
          </a:p>
        </p:txBody>
      </p:sp>
      <p:cxnSp>
        <p:nvCxnSpPr>
          <p:cNvPr id="18" name="Conector recto 17"/>
          <p:cNvCxnSpPr/>
          <p:nvPr/>
        </p:nvCxnSpPr>
        <p:spPr>
          <a:xfrm rot="5400000">
            <a:off x="6253957" y="2124869"/>
            <a:ext cx="64135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4497388" y="2413000"/>
            <a:ext cx="3998912" cy="333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rot="5400000">
            <a:off x="4287838" y="2625725"/>
            <a:ext cx="427038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rot="5400000">
            <a:off x="6359525" y="2660650"/>
            <a:ext cx="42703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 rot="5400000">
            <a:off x="8282782" y="2661444"/>
            <a:ext cx="42545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ángulo redondeado 29"/>
          <p:cNvSpPr/>
          <p:nvPr/>
        </p:nvSpPr>
        <p:spPr>
          <a:xfrm>
            <a:off x="5458080" y="2875731"/>
            <a:ext cx="1819359" cy="15705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b="0" i="0">
                <a:solidFill>
                  <a:srgbClr val="000000"/>
                </a:solidFill>
                <a:ea typeface="ＭＳ Ｐゴシック"/>
                <a:cs typeface="ＭＳ Ｐゴシック"/>
              </a:rPr>
              <a:t>¿Con qué orden vamos a enseñar cada contenido?</a:t>
            </a:r>
          </a:p>
        </p:txBody>
      </p:sp>
      <p:sp>
        <p:nvSpPr>
          <p:cNvPr id="33" name="Cerrar llave 32"/>
          <p:cNvSpPr/>
          <p:nvPr/>
        </p:nvSpPr>
        <p:spPr>
          <a:xfrm rot="5400000">
            <a:off x="4571207" y="577056"/>
            <a:ext cx="482600" cy="8662987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 b="0" i="0"/>
          </a:p>
        </p:txBody>
      </p:sp>
      <p:sp>
        <p:nvSpPr>
          <p:cNvPr id="34" name="Rectángulo redondeado 33"/>
          <p:cNvSpPr/>
          <p:nvPr/>
        </p:nvSpPr>
        <p:spPr>
          <a:xfrm>
            <a:off x="755205" y="5149349"/>
            <a:ext cx="8015482" cy="84028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800" b="0" i="0" dirty="0">
                <a:solidFill>
                  <a:srgbClr val="000000"/>
                </a:solidFill>
              </a:rPr>
              <a:t>Profesor como un conjunto articulado de acciones que se desarrollan en el aula con la finalidad de provocar aprendizaje en los alumnos.</a:t>
            </a:r>
          </a:p>
        </p:txBody>
      </p:sp>
      <p:sp>
        <p:nvSpPr>
          <p:cNvPr id="2" name="Rectángulo redondeado 9"/>
          <p:cNvSpPr/>
          <p:nvPr/>
        </p:nvSpPr>
        <p:spPr>
          <a:xfrm>
            <a:off x="186809" y="2822351"/>
            <a:ext cx="3093380" cy="18166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b="0" i="0">
                <a:solidFill>
                  <a:srgbClr val="000000"/>
                </a:solidFill>
                <a:ea typeface="ＭＳ Ｐゴシック"/>
                <a:cs typeface="ＭＳ Ｐゴシック"/>
              </a:rPr>
              <a:t>Contenidos coherentes, significativos y funcionales</a:t>
            </a:r>
          </a:p>
        </p:txBody>
      </p:sp>
      <p:sp>
        <p:nvSpPr>
          <p:cNvPr id="3" name="Rectángulo redondeado 9"/>
          <p:cNvSpPr/>
          <p:nvPr/>
        </p:nvSpPr>
        <p:spPr>
          <a:xfrm>
            <a:off x="3344533" y="2716053"/>
            <a:ext cx="2044216" cy="146167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b="0" i="0">
                <a:solidFill>
                  <a:srgbClr val="000000"/>
                </a:solidFill>
                <a:ea typeface="ＭＳ Ｐゴシック"/>
                <a:cs typeface="ＭＳ Ｐゴシック"/>
              </a:rPr>
              <a:t>¿Cómo organizar y secuenciar aquello que se va a enseñar?</a:t>
            </a:r>
          </a:p>
        </p:txBody>
      </p:sp>
      <p:sp>
        <p:nvSpPr>
          <p:cNvPr id="5" name="Rectángulo redondeado 29"/>
          <p:cNvSpPr/>
          <p:nvPr/>
        </p:nvSpPr>
        <p:spPr>
          <a:xfrm>
            <a:off x="7378955" y="2875731"/>
            <a:ext cx="1819359" cy="157057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 b="0" i="0">
                <a:solidFill>
                  <a:srgbClr val="000000"/>
                </a:solidFill>
                <a:ea typeface="ＭＳ Ｐゴシック"/>
                <a:cs typeface="ＭＳ Ｐゴシック"/>
              </a:rPr>
              <a:t>¿Cuál va a ser su desarrollo específico a lo largo de un ciclo o etapa?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ítulo 1"/>
          <p:cNvSpPr>
            <a:spLocks noGrp="1"/>
          </p:cNvSpPr>
          <p:nvPr>
            <p:ph type="title"/>
          </p:nvPr>
        </p:nvSpPr>
        <p:spPr>
          <a:xfrm>
            <a:off x="0" y="6173788"/>
            <a:ext cx="9144000" cy="868362"/>
          </a:xfrm>
        </p:spPr>
        <p:txBody>
          <a:bodyPr/>
          <a:lstStyle/>
          <a:p>
            <a:pPr eaLnBrk="1" hangingPunct="1"/>
            <a: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  <a:t>El Profesor como facilitador del aprendizaje</a:t>
            </a:r>
            <a:b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</a:br>
            <a:r>
              <a:rPr lang="es-ES_tradnl" sz="1200" b="1" i="1" smtClean="0">
                <a:solidFill>
                  <a:srgbClr val="7F7F7F"/>
                </a:solidFill>
                <a:latin typeface="Comic Sans MS" pitchFamily="66" charset="0"/>
                <a:ea typeface="ＭＳ Ｐゴシック"/>
                <a:cs typeface="ＭＳ Ｐゴシック"/>
              </a:rPr>
              <a:t>_____________________________________________________________________________________________</a:t>
            </a:r>
            <a:endParaRPr lang="es-ES_tradnl" sz="1200" smtClean="0">
              <a:solidFill>
                <a:srgbClr val="7F7F7F"/>
              </a:solidFill>
              <a:ea typeface="ＭＳ Ｐゴシック"/>
              <a:cs typeface="ＭＳ Ｐゴシック"/>
            </a:endParaRPr>
          </a:p>
        </p:txBody>
      </p:sp>
      <p:cxnSp>
        <p:nvCxnSpPr>
          <p:cNvPr id="10" name="Conector recto 9"/>
          <p:cNvCxnSpPr>
            <a:stCxn id="0" idx="2"/>
          </p:cNvCxnSpPr>
          <p:nvPr/>
        </p:nvCxnSpPr>
        <p:spPr>
          <a:xfrm rot="16200000" flipH="1">
            <a:off x="4399757" y="1137444"/>
            <a:ext cx="5381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1003300" y="1401763"/>
            <a:ext cx="6943725" cy="11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 rot="5400000">
            <a:off x="762794" y="1653381"/>
            <a:ext cx="48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rot="5400000">
            <a:off x="7723982" y="1631156"/>
            <a:ext cx="4445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ángulo redondeado 18"/>
          <p:cNvSpPr/>
          <p:nvPr/>
        </p:nvSpPr>
        <p:spPr>
          <a:xfrm>
            <a:off x="96548" y="1932847"/>
            <a:ext cx="1871646" cy="6880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>
                <a:solidFill>
                  <a:srgbClr val="000000"/>
                </a:solidFill>
                <a:latin typeface="Goudy Old Style" panose="02020502050305020303" pitchFamily="18" charset="0"/>
              </a:rPr>
              <a:t>Estrategias de enseñanza</a:t>
            </a:r>
          </a:p>
        </p:txBody>
      </p:sp>
      <p:cxnSp>
        <p:nvCxnSpPr>
          <p:cNvPr id="23" name="Conector recto de flecha 22"/>
          <p:cNvCxnSpPr/>
          <p:nvPr/>
        </p:nvCxnSpPr>
        <p:spPr>
          <a:xfrm rot="5400000">
            <a:off x="568326" y="2701925"/>
            <a:ext cx="239712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rot="16200000" flipH="1">
            <a:off x="2832894" y="1626394"/>
            <a:ext cx="45085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 rot="5400000">
            <a:off x="2926557" y="2753519"/>
            <a:ext cx="2667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ángulo redondeado 31"/>
          <p:cNvSpPr/>
          <p:nvPr/>
        </p:nvSpPr>
        <p:spPr>
          <a:xfrm>
            <a:off x="1587649" y="2886879"/>
            <a:ext cx="2692883" cy="136528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600" dirty="0">
                <a:solidFill>
                  <a:srgbClr val="000000"/>
                </a:solidFill>
                <a:latin typeface="Goudy Old Style" panose="02020502050305020303" pitchFamily="18" charset="0"/>
              </a:rPr>
              <a:t>Codifican la realidad y según se utilicen desarrollan habilidades cognitivas distintas en los alumnos.</a:t>
            </a:r>
          </a:p>
        </p:txBody>
      </p:sp>
      <p:cxnSp>
        <p:nvCxnSpPr>
          <p:cNvPr id="50" name="Conector recto de flecha 49"/>
          <p:cNvCxnSpPr/>
          <p:nvPr/>
        </p:nvCxnSpPr>
        <p:spPr>
          <a:xfrm rot="16200000" flipH="1">
            <a:off x="5449094" y="1653381"/>
            <a:ext cx="48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ángulo redondeado 64"/>
          <p:cNvSpPr/>
          <p:nvPr/>
        </p:nvSpPr>
        <p:spPr>
          <a:xfrm>
            <a:off x="4280533" y="2963867"/>
            <a:ext cx="2836230" cy="12883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400" dirty="0">
                <a:solidFill>
                  <a:srgbClr val="000000"/>
                </a:solidFill>
                <a:latin typeface="Goudy Old Style" panose="02020502050305020303" pitchFamily="18" charset="0"/>
              </a:rPr>
              <a:t>Conjunto de variables organizativas que representan el contexto bajo el cual se organizan y desarrollan actividades de enseñanza aprendizaje.</a:t>
            </a:r>
          </a:p>
        </p:txBody>
      </p:sp>
      <p:cxnSp>
        <p:nvCxnSpPr>
          <p:cNvPr id="75" name="Conector recto 74"/>
          <p:cNvCxnSpPr/>
          <p:nvPr/>
        </p:nvCxnSpPr>
        <p:spPr>
          <a:xfrm flipV="1">
            <a:off x="2487613" y="4438650"/>
            <a:ext cx="39481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de flecha 81"/>
          <p:cNvCxnSpPr>
            <a:stCxn id="0" idx="2"/>
          </p:cNvCxnSpPr>
          <p:nvPr/>
        </p:nvCxnSpPr>
        <p:spPr>
          <a:xfrm rot="16200000" flipH="1">
            <a:off x="5556250" y="2830513"/>
            <a:ext cx="266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/>
          <p:cNvCxnSpPr/>
          <p:nvPr/>
        </p:nvCxnSpPr>
        <p:spPr>
          <a:xfrm rot="5400000">
            <a:off x="6263482" y="4607719"/>
            <a:ext cx="3429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cto de flecha 87"/>
          <p:cNvCxnSpPr/>
          <p:nvPr/>
        </p:nvCxnSpPr>
        <p:spPr>
          <a:xfrm rot="5400000">
            <a:off x="4806157" y="4607719"/>
            <a:ext cx="342900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 rot="5400000">
            <a:off x="3455194" y="4652169"/>
            <a:ext cx="3429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cto de flecha 91"/>
          <p:cNvCxnSpPr/>
          <p:nvPr/>
        </p:nvCxnSpPr>
        <p:spPr>
          <a:xfrm rot="5400000">
            <a:off x="2317750" y="4608513"/>
            <a:ext cx="341313" cy="1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 rot="16200000" flipH="1">
            <a:off x="5278437" y="4346576"/>
            <a:ext cx="1873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34" name="CuadroTexto 102"/>
          <p:cNvSpPr txBox="1">
            <a:spLocks noChangeArrowheads="1"/>
          </p:cNvSpPr>
          <p:nvPr/>
        </p:nvSpPr>
        <p:spPr bwMode="auto">
          <a:xfrm>
            <a:off x="1766888" y="4808538"/>
            <a:ext cx="1266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400"/>
              <a:t>Distribución </a:t>
            </a:r>
          </a:p>
          <a:p>
            <a:pPr algn="l"/>
            <a:r>
              <a:rPr lang="es-ES_tradnl" sz="1400"/>
              <a:t>  del tiempo</a:t>
            </a:r>
          </a:p>
        </p:txBody>
      </p:sp>
      <p:sp>
        <p:nvSpPr>
          <p:cNvPr id="29735" name="CuadroTexto 103"/>
          <p:cNvSpPr txBox="1">
            <a:spLocks noChangeArrowheads="1"/>
          </p:cNvSpPr>
          <p:nvPr/>
        </p:nvSpPr>
        <p:spPr bwMode="auto">
          <a:xfrm>
            <a:off x="2906713" y="4799013"/>
            <a:ext cx="130651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400"/>
              <a:t>Organización</a:t>
            </a:r>
          </a:p>
          <a:p>
            <a:pPr algn="l"/>
            <a:r>
              <a:rPr lang="es-ES_tradnl" sz="1400"/>
              <a:t>     espacial</a:t>
            </a:r>
          </a:p>
        </p:txBody>
      </p:sp>
      <p:sp>
        <p:nvSpPr>
          <p:cNvPr id="29736" name="CuadroTexto 104"/>
          <p:cNvSpPr txBox="1">
            <a:spLocks noChangeArrowheads="1"/>
          </p:cNvSpPr>
          <p:nvPr/>
        </p:nvSpPr>
        <p:spPr bwMode="auto">
          <a:xfrm>
            <a:off x="4084638" y="4779963"/>
            <a:ext cx="16494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400"/>
              <a:t>Agrupamientos como componente lúdico</a:t>
            </a:r>
          </a:p>
        </p:txBody>
      </p:sp>
      <p:sp>
        <p:nvSpPr>
          <p:cNvPr id="29737" name="CuadroTexto 105"/>
          <p:cNvSpPr txBox="1">
            <a:spLocks noChangeArrowheads="1"/>
          </p:cNvSpPr>
          <p:nvPr/>
        </p:nvSpPr>
        <p:spPr bwMode="auto">
          <a:xfrm>
            <a:off x="5373688" y="4779963"/>
            <a:ext cx="17430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400"/>
              <a:t>Relaciones interactivas                         profesor/alumno</a:t>
            </a:r>
          </a:p>
        </p:txBody>
      </p:sp>
      <p:sp>
        <p:nvSpPr>
          <p:cNvPr id="107" name="Cerrar llave 106"/>
          <p:cNvSpPr/>
          <p:nvPr/>
        </p:nvSpPr>
        <p:spPr>
          <a:xfrm rot="5400000">
            <a:off x="4179094" y="3205957"/>
            <a:ext cx="427037" cy="5054600"/>
          </a:xfrm>
          <a:prstGeom prst="rightBrace">
            <a:avLst>
              <a:gd name="adj1" fmla="val 8333"/>
              <a:gd name="adj2" fmla="val 49314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 b="0" i="0"/>
          </a:p>
        </p:txBody>
      </p:sp>
      <p:sp>
        <p:nvSpPr>
          <p:cNvPr id="29739" name="CuadroTexto 107"/>
          <p:cNvSpPr txBox="1">
            <a:spLocks noChangeArrowheads="1"/>
          </p:cNvSpPr>
          <p:nvPr/>
        </p:nvSpPr>
        <p:spPr bwMode="auto">
          <a:xfrm>
            <a:off x="1766888" y="5946775"/>
            <a:ext cx="461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2000"/>
              <a:t>Principios metodológicos generales </a:t>
            </a:r>
          </a:p>
        </p:txBody>
      </p:sp>
      <p:sp>
        <p:nvSpPr>
          <p:cNvPr id="109" name="Rectángulo redondeado 108"/>
          <p:cNvSpPr/>
          <p:nvPr/>
        </p:nvSpPr>
        <p:spPr>
          <a:xfrm>
            <a:off x="7086287" y="1932847"/>
            <a:ext cx="1871646" cy="34679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_tradnl" sz="1800">
                <a:solidFill>
                  <a:srgbClr val="000000"/>
                </a:solidFill>
                <a:latin typeface="Goudy Old Style" panose="02020502050305020303" pitchFamily="18" charset="0"/>
              </a:rPr>
              <a:t>Evaluación</a:t>
            </a:r>
          </a:p>
        </p:txBody>
      </p:sp>
      <p:cxnSp>
        <p:nvCxnSpPr>
          <p:cNvPr id="118" name="Conector recto de flecha 117"/>
          <p:cNvCxnSpPr/>
          <p:nvPr/>
        </p:nvCxnSpPr>
        <p:spPr>
          <a:xfrm>
            <a:off x="7862888" y="2279650"/>
            <a:ext cx="0" cy="303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47" name="CuadroTexto 121"/>
          <p:cNvSpPr txBox="1">
            <a:spLocks noChangeArrowheads="1"/>
          </p:cNvSpPr>
          <p:nvPr/>
        </p:nvSpPr>
        <p:spPr bwMode="auto">
          <a:xfrm>
            <a:off x="7947025" y="4665663"/>
            <a:ext cx="993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_tradnl" sz="1800" b="0" i="0"/>
              <a:t>v/s</a:t>
            </a:r>
          </a:p>
        </p:txBody>
      </p:sp>
      <p:sp>
        <p:nvSpPr>
          <p:cNvPr id="2" name="Rectángulo redondeado 18"/>
          <p:cNvSpPr/>
          <p:nvPr/>
        </p:nvSpPr>
        <p:spPr>
          <a:xfrm>
            <a:off x="33998" y="2987420"/>
            <a:ext cx="1344276" cy="11439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>
                <a:solidFill>
                  <a:srgbClr val="000000"/>
                </a:solidFill>
                <a:ea typeface="ＭＳ Ｐゴシック"/>
                <a:cs typeface="ＭＳ Ｐゴシック"/>
              </a:rPr>
              <a:t>Relación con el contenido a enseñar</a:t>
            </a:r>
          </a:p>
        </p:txBody>
      </p:sp>
      <p:sp>
        <p:nvSpPr>
          <p:cNvPr id="3" name="Rectángulo redondeado 18"/>
          <p:cNvSpPr/>
          <p:nvPr/>
        </p:nvSpPr>
        <p:spPr>
          <a:xfrm>
            <a:off x="2144275" y="1871939"/>
            <a:ext cx="2242431" cy="76030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>
                <a:solidFill>
                  <a:srgbClr val="000000"/>
                </a:solidFill>
                <a:ea typeface="ＭＳ Ｐゴシック"/>
                <a:cs typeface="ＭＳ Ｐゴシック"/>
              </a:rPr>
              <a:t>Medios y recursos didácticos</a:t>
            </a:r>
          </a:p>
          <a:p>
            <a:endParaRPr lang="es-ES_tradnl" sz="18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" name="Rectángulo redondeado 31"/>
          <p:cNvSpPr/>
          <p:nvPr/>
        </p:nvSpPr>
        <p:spPr>
          <a:xfrm>
            <a:off x="7151483" y="2626735"/>
            <a:ext cx="1835081" cy="19849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200">
                <a:solidFill>
                  <a:srgbClr val="000000"/>
                </a:solidFill>
                <a:ea typeface="ＭＳ Ｐゴシック"/>
                <a:cs typeface="ＭＳ Ｐゴシック"/>
              </a:rPr>
              <a:t>Instrumento de selección por excelencia </a:t>
            </a:r>
          </a:p>
          <a:p>
            <a:r>
              <a:rPr lang="es-ES_tradnl" sz="1200">
                <a:solidFill>
                  <a:srgbClr val="000000"/>
                </a:solidFill>
                <a:ea typeface="ＭＳ Ｐゴシック"/>
                <a:cs typeface="ＭＳ Ｐゴシック"/>
              </a:rPr>
              <a:t>Juzga la realidad</a:t>
            </a:r>
          </a:p>
          <a:p>
            <a:r>
              <a:rPr lang="es-ES_tradnl" sz="1200">
                <a:solidFill>
                  <a:srgbClr val="000000"/>
                </a:solidFill>
                <a:ea typeface="ＭＳ Ｐゴシック"/>
                <a:cs typeface="ＭＳ Ｐゴシック"/>
              </a:rPr>
              <a:t>Incoherencia por presupuestos que se sostienen respecto a la enseñanza y el aprendizaje.</a:t>
            </a:r>
          </a:p>
          <a:p>
            <a:pPr algn="just">
              <a:buFontTx/>
              <a:buChar char="-"/>
            </a:pPr>
            <a:endParaRPr lang="es-ES_tradnl" sz="1200" b="0" i="0">
              <a:solidFill>
                <a:srgbClr val="FFFFFF"/>
              </a:solidFill>
              <a:ea typeface="ＭＳ Ｐゴシック"/>
              <a:cs typeface="ＭＳ Ｐゴシック"/>
            </a:endParaRPr>
          </a:p>
        </p:txBody>
      </p:sp>
      <p:sp>
        <p:nvSpPr>
          <p:cNvPr id="5" name="Rectángulo redondeado 31"/>
          <p:cNvSpPr/>
          <p:nvPr/>
        </p:nvSpPr>
        <p:spPr>
          <a:xfrm>
            <a:off x="7230858" y="4912110"/>
            <a:ext cx="1835081" cy="184410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200">
                <a:solidFill>
                  <a:srgbClr val="000000"/>
                </a:solidFill>
                <a:ea typeface="ＭＳ Ｐゴシック"/>
                <a:cs typeface="ＭＳ Ｐゴシック"/>
              </a:rPr>
              <a:t>Evaluación como valoración de los procesos de enseñanza/aprendizaje, los propósitos que los  guían y las condiciones que lo desarrollan.</a:t>
            </a:r>
          </a:p>
          <a:p>
            <a:pPr algn="just">
              <a:buFontTx/>
              <a:buChar char="-"/>
            </a:pPr>
            <a:endParaRPr lang="es-ES_tradnl" sz="1200" b="0" i="0">
              <a:solidFill>
                <a:srgbClr val="FFFFFF"/>
              </a:solidFill>
              <a:ea typeface="ＭＳ Ｐゴシック"/>
              <a:cs typeface="ＭＳ Ｐゴシック"/>
            </a:endParaRPr>
          </a:p>
        </p:txBody>
      </p:sp>
      <p:sp>
        <p:nvSpPr>
          <p:cNvPr id="6" name="Rectángulo redondeado 18"/>
          <p:cNvSpPr/>
          <p:nvPr/>
        </p:nvSpPr>
        <p:spPr>
          <a:xfrm>
            <a:off x="4541400" y="1905277"/>
            <a:ext cx="2242431" cy="7603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sz="1600">
                <a:solidFill>
                  <a:srgbClr val="000000"/>
                </a:solidFill>
                <a:ea typeface="ＭＳ Ｐゴシック"/>
                <a:cs typeface="ＭＳ Ｐゴシック"/>
              </a:rPr>
              <a:t>Organización del entorno del aprendizaje</a:t>
            </a:r>
          </a:p>
        </p:txBody>
      </p:sp>
      <p:sp>
        <p:nvSpPr>
          <p:cNvPr id="7" name="Rectángulo redondeado 18"/>
          <p:cNvSpPr/>
          <p:nvPr/>
        </p:nvSpPr>
        <p:spPr>
          <a:xfrm>
            <a:off x="3410205" y="164372"/>
            <a:ext cx="2458105" cy="68803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_tradnl" i="0">
                <a:solidFill>
                  <a:schemeClr val="tx1"/>
                </a:solidFill>
                <a:ea typeface="ＭＳ Ｐゴシック"/>
                <a:cs typeface="ＭＳ Ｐゴシック"/>
              </a:rPr>
              <a:t>Dimensiones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ángulo 3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orientador y gestor de la convivencia en un grupo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3340778" y="0"/>
            <a:ext cx="2388243" cy="635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0" i="0" dirty="0">
                <a:solidFill>
                  <a:schemeClr val="tx1"/>
                </a:solidFill>
              </a:rPr>
              <a:t>El profesor</a:t>
            </a:r>
          </a:p>
        </p:txBody>
      </p:sp>
      <p:cxnSp>
        <p:nvCxnSpPr>
          <p:cNvPr id="7" name="Conector recto de flecha 6"/>
          <p:cNvCxnSpPr/>
          <p:nvPr/>
        </p:nvCxnSpPr>
        <p:spPr>
          <a:xfrm rot="10800000" flipV="1">
            <a:off x="1670050" y="635000"/>
            <a:ext cx="2181225" cy="690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26" name="CuadroTexto 7"/>
          <p:cNvSpPr txBox="1">
            <a:spLocks noChangeArrowheads="1"/>
          </p:cNvSpPr>
          <p:nvPr/>
        </p:nvSpPr>
        <p:spPr bwMode="auto">
          <a:xfrm rot="-1251762">
            <a:off x="2427288" y="755650"/>
            <a:ext cx="749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800" b="0" i="0">
                <a:latin typeface="Arial" charset="0"/>
              </a:rPr>
              <a:t>como</a:t>
            </a:r>
          </a:p>
        </p:txBody>
      </p:sp>
      <p:sp>
        <p:nvSpPr>
          <p:cNvPr id="9" name="Elipse 8"/>
          <p:cNvSpPr/>
          <p:nvPr/>
        </p:nvSpPr>
        <p:spPr>
          <a:xfrm>
            <a:off x="183049" y="1325246"/>
            <a:ext cx="2203732" cy="1035371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_tradnl" sz="2000" dirty="0">
                <a:solidFill>
                  <a:schemeClr val="tx1"/>
                </a:solidFill>
                <a:latin typeface="Comic Sans MS"/>
              </a:rPr>
              <a:t>Orientador</a:t>
            </a:r>
          </a:p>
        </p:txBody>
      </p:sp>
      <p:cxnSp>
        <p:nvCxnSpPr>
          <p:cNvPr id="11" name="Conector recto de flecha 10"/>
          <p:cNvCxnSpPr/>
          <p:nvPr/>
        </p:nvCxnSpPr>
        <p:spPr>
          <a:xfrm rot="5400000">
            <a:off x="815181" y="2815432"/>
            <a:ext cx="91122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ángulo redondeado 11"/>
          <p:cNvSpPr/>
          <p:nvPr/>
        </p:nvSpPr>
        <p:spPr>
          <a:xfrm>
            <a:off x="0" y="3271855"/>
            <a:ext cx="2628098" cy="236078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2000" b="0" dirty="0">
                <a:latin typeface="Comic Sans MS" panose="030F0702030302020204" pitchFamily="66" charset="0"/>
              </a:rPr>
              <a:t>“</a:t>
            </a:r>
            <a:r>
              <a:rPr lang="es-CL" sz="2000" b="0" dirty="0" err="1">
                <a:latin typeface="Comic Sans MS" panose="030F0702030302020204" pitchFamily="66" charset="0"/>
              </a:rPr>
              <a:t>Etica</a:t>
            </a:r>
            <a:r>
              <a:rPr lang="es-CL" sz="2000" b="0" dirty="0">
                <a:latin typeface="Comic Sans MS" panose="030F0702030302020204" pitchFamily="66" charset="0"/>
              </a:rPr>
              <a:t> de relación educativa basa en el respeto, cuidado, responsabilidad y amor” </a:t>
            </a:r>
          </a:p>
          <a:p>
            <a:pPr eaLnBrk="1" hangingPunct="1">
              <a:defRPr/>
            </a:pPr>
            <a:r>
              <a:rPr lang="es-CL" sz="1400" dirty="0">
                <a:latin typeface="Comic Sans MS" panose="030F0702030302020204" pitchFamily="66" charset="0"/>
              </a:rPr>
              <a:t>Escudero 2006.</a:t>
            </a:r>
          </a:p>
        </p:txBody>
      </p:sp>
      <p:cxnSp>
        <p:nvCxnSpPr>
          <p:cNvPr id="16" name="Conector recto de flecha 15"/>
          <p:cNvCxnSpPr/>
          <p:nvPr/>
        </p:nvCxnSpPr>
        <p:spPr>
          <a:xfrm>
            <a:off x="5259388" y="635000"/>
            <a:ext cx="1490662" cy="6889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35" name="CuadroTexto 18"/>
          <p:cNvSpPr txBox="1">
            <a:spLocks noChangeArrowheads="1"/>
          </p:cNvSpPr>
          <p:nvPr/>
        </p:nvSpPr>
        <p:spPr bwMode="auto">
          <a:xfrm rot="1763074">
            <a:off x="5541963" y="712788"/>
            <a:ext cx="7493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s-ES_tradnl" sz="1800" b="0" i="0">
                <a:latin typeface="Arial" charset="0"/>
              </a:rPr>
              <a:t>como</a:t>
            </a:r>
          </a:p>
        </p:txBody>
      </p:sp>
      <p:sp>
        <p:nvSpPr>
          <p:cNvPr id="20" name="Elipse 19"/>
          <p:cNvSpPr/>
          <p:nvPr/>
        </p:nvSpPr>
        <p:spPr>
          <a:xfrm>
            <a:off x="5424806" y="1324453"/>
            <a:ext cx="2650534" cy="1035371"/>
          </a:xfrm>
          <a:prstGeom prst="ellipse">
            <a:avLst/>
          </a:prstGeom>
          <a:blipFill dpi="0" rotWithShape="1">
            <a:blip r:embed="rId2">
              <a:alphaModFix amt="51000"/>
              <a:duotone>
                <a:schemeClr val="accent6">
                  <a:shade val="30000"/>
                  <a:satMod val="150000"/>
                </a:schemeClr>
                <a:schemeClr val="accent6">
                  <a:alpha val="10000"/>
                  <a:satMod val="120000"/>
                </a:schemeClr>
              </a:duotone>
            </a:blip>
            <a:srcRect/>
            <a:stretch>
              <a:fillRect/>
            </a:stretch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_tradnl" sz="2000" dirty="0">
                <a:solidFill>
                  <a:schemeClr val="tx1"/>
                </a:solidFill>
                <a:latin typeface="Comic Sans MS"/>
              </a:rPr>
              <a:t>Gestor de la convivencia</a:t>
            </a:r>
          </a:p>
        </p:txBody>
      </p:sp>
      <p:cxnSp>
        <p:nvCxnSpPr>
          <p:cNvPr id="26" name="Conector recto de flecha 25"/>
          <p:cNvCxnSpPr/>
          <p:nvPr/>
        </p:nvCxnSpPr>
        <p:spPr>
          <a:xfrm rot="10800000" flipV="1">
            <a:off x="5018088" y="2278063"/>
            <a:ext cx="814387" cy="347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ángulo redondeado 26"/>
          <p:cNvSpPr/>
          <p:nvPr/>
        </p:nvSpPr>
        <p:spPr>
          <a:xfrm>
            <a:off x="2865230" y="5011260"/>
            <a:ext cx="3554074" cy="1385075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defRPr/>
            </a:pPr>
            <a:r>
              <a:rPr lang="es-CL" sz="1600" dirty="0">
                <a:solidFill>
                  <a:srgbClr val="000000"/>
                </a:solidFill>
                <a:latin typeface="Goudy Old Style" panose="02020502050305020303" pitchFamily="18" charset="0"/>
              </a:rPr>
              <a:t>La forma en cómo asume dicho liderazgo es fundamental  (</a:t>
            </a:r>
            <a:r>
              <a:rPr lang="es-CL" sz="1600" dirty="0" smtClean="0">
                <a:solidFill>
                  <a:srgbClr val="000000"/>
                </a:solidFill>
                <a:latin typeface="Goudy Old Style" panose="02020502050305020303" pitchFamily="18" charset="0"/>
              </a:rPr>
              <a:t>existe </a:t>
            </a:r>
            <a:r>
              <a:rPr lang="es-CL" sz="1600" dirty="0">
                <a:solidFill>
                  <a:srgbClr val="000000"/>
                </a:solidFill>
                <a:latin typeface="Goudy Old Style" panose="02020502050305020303" pitchFamily="18" charset="0"/>
              </a:rPr>
              <a:t>una desigual distribución de poder)</a:t>
            </a:r>
          </a:p>
        </p:txBody>
      </p:sp>
      <p:sp>
        <p:nvSpPr>
          <p:cNvPr id="28" name="Rectángulo redondeado 27"/>
          <p:cNvSpPr/>
          <p:nvPr/>
        </p:nvSpPr>
        <p:spPr>
          <a:xfrm>
            <a:off x="2865230" y="2625482"/>
            <a:ext cx="3050876" cy="133990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 sz="1600" dirty="0">
                <a:latin typeface="Comic Sans MS" panose="030F0702030302020204" pitchFamily="66" charset="0"/>
              </a:rPr>
              <a:t>“</a:t>
            </a:r>
            <a:r>
              <a:rPr lang="es-CL" sz="1600" dirty="0">
                <a:solidFill>
                  <a:srgbClr val="000000"/>
                </a:solidFill>
                <a:latin typeface="Goudy Old Style" panose="02020502050305020303" pitchFamily="18" charset="0"/>
              </a:rPr>
              <a:t>El profesor se encuentra en una posición ideal para asumir el papel de líder </a:t>
            </a:r>
            <a:r>
              <a:rPr lang="es-CL" sz="1600" dirty="0" smtClean="0">
                <a:solidFill>
                  <a:srgbClr val="000000"/>
                </a:solidFill>
                <a:latin typeface="Goudy Old Style" panose="02020502050305020303" pitchFamily="18" charset="0"/>
              </a:rPr>
              <a:t>del </a:t>
            </a:r>
            <a:r>
              <a:rPr lang="es-CL" sz="1600" dirty="0">
                <a:solidFill>
                  <a:srgbClr val="000000"/>
                </a:solidFill>
                <a:latin typeface="Goudy Old Style" panose="02020502050305020303" pitchFamily="18" charset="0"/>
              </a:rPr>
              <a:t>grupo </a:t>
            </a:r>
            <a:r>
              <a:rPr lang="es-CL" sz="1600" dirty="0" smtClean="0">
                <a:solidFill>
                  <a:srgbClr val="000000"/>
                </a:solidFill>
                <a:latin typeface="Goudy Old Style" panose="02020502050305020303" pitchFamily="18" charset="0"/>
              </a:rPr>
              <a:t>clase”</a:t>
            </a:r>
            <a:endParaRPr lang="es-CL" sz="1600" dirty="0">
              <a:solidFill>
                <a:srgbClr val="000000"/>
              </a:solidFill>
              <a:latin typeface="Goudy Old Style" panose="02020502050305020303" pitchFamily="18" charset="0"/>
            </a:endParaRPr>
          </a:p>
        </p:txBody>
      </p:sp>
      <p:cxnSp>
        <p:nvCxnSpPr>
          <p:cNvPr id="33" name="Conector recto de flecha 32"/>
          <p:cNvCxnSpPr>
            <a:stCxn id="20" idx="4"/>
          </p:cNvCxnSpPr>
          <p:nvPr/>
        </p:nvCxnSpPr>
        <p:spPr>
          <a:xfrm rot="5400000">
            <a:off x="4679156" y="2940845"/>
            <a:ext cx="2651125" cy="149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stCxn id="20" idx="4"/>
          </p:cNvCxnSpPr>
          <p:nvPr/>
        </p:nvCxnSpPr>
        <p:spPr>
          <a:xfrm rot="5400000">
            <a:off x="5948363" y="3162300"/>
            <a:ext cx="16049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stCxn id="20" idx="4"/>
          </p:cNvCxnSpPr>
          <p:nvPr/>
        </p:nvCxnSpPr>
        <p:spPr>
          <a:xfrm rot="16200000" flipH="1">
            <a:off x="6087269" y="3023394"/>
            <a:ext cx="2651125" cy="1325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ángulo redondeado 40"/>
          <p:cNvSpPr/>
          <p:nvPr/>
        </p:nvSpPr>
        <p:spPr>
          <a:xfrm>
            <a:off x="6419305" y="5011260"/>
            <a:ext cx="2724696" cy="13401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51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1" hangingPunct="1">
              <a:defRPr/>
            </a:pPr>
            <a:r>
              <a:rPr lang="es-CL" sz="1600" dirty="0">
                <a:latin typeface="Goudy Old Style" panose="02020502050305020303" pitchFamily="18" charset="0"/>
              </a:rPr>
              <a:t>Esta situación se reproduce en los centros educativos en el ejercicio de </a:t>
            </a:r>
            <a:r>
              <a:rPr lang="es-CL" sz="1600" dirty="0" smtClean="0">
                <a:latin typeface="Goudy Old Style" panose="02020502050305020303" pitchFamily="18" charset="0"/>
              </a:rPr>
              <a:t>distintas funciones.</a:t>
            </a:r>
            <a:endParaRPr lang="es-CL" sz="1600" dirty="0">
              <a:latin typeface="Goudy Old Style" panose="02020502050305020303" pitchFamily="18" charset="0"/>
            </a:endParaRPr>
          </a:p>
        </p:txBody>
      </p:sp>
      <p:cxnSp>
        <p:nvCxnSpPr>
          <p:cNvPr id="43" name="Conector recto de flecha 42"/>
          <p:cNvCxnSpPr/>
          <p:nvPr/>
        </p:nvCxnSpPr>
        <p:spPr>
          <a:xfrm>
            <a:off x="7594600" y="2278063"/>
            <a:ext cx="882650" cy="347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ángulo redondeado 44"/>
          <p:cNvSpPr/>
          <p:nvPr/>
        </p:nvSpPr>
        <p:spPr>
          <a:xfrm>
            <a:off x="7594417" y="2625481"/>
            <a:ext cx="1549583" cy="166946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CL" sz="1600" dirty="0">
                <a:solidFill>
                  <a:schemeClr val="tx1"/>
                </a:solidFill>
              </a:rPr>
              <a:t>El cargo NO ES el que dota de poder </a:t>
            </a:r>
          </a:p>
        </p:txBody>
      </p:sp>
      <p:sp>
        <p:nvSpPr>
          <p:cNvPr id="2" name="Rectángulo redondeado 44"/>
          <p:cNvSpPr/>
          <p:nvPr/>
        </p:nvSpPr>
        <p:spPr>
          <a:xfrm>
            <a:off x="5918365" y="3976911"/>
            <a:ext cx="1664643" cy="86098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 sz="1400">
                <a:solidFill>
                  <a:schemeClr val="tx1"/>
                </a:solidFill>
                <a:ea typeface="ＭＳ Ｐゴシック"/>
                <a:cs typeface="ＭＳ Ｐゴシック"/>
              </a:rPr>
              <a:t>No es suficiente el reconocimiento formal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ángulo 3"/>
          <p:cNvSpPr>
            <a:spLocks noChangeArrowheads="1"/>
          </p:cNvSpPr>
          <p:nvPr/>
        </p:nvSpPr>
        <p:spPr bwMode="auto">
          <a:xfrm>
            <a:off x="0" y="6396038"/>
            <a:ext cx="9374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El Profesor como orientador y gestor de la convivencia en un grupo</a:t>
            </a:r>
            <a:br>
              <a:rPr lang="es-ES_tradnl" sz="1200">
                <a:solidFill>
                  <a:srgbClr val="7F7F7F"/>
                </a:solidFill>
                <a:latin typeface="Comic Sans MS" pitchFamily="66" charset="0"/>
              </a:rPr>
            </a:br>
            <a:r>
              <a:rPr lang="es-ES_tradnl" sz="1200">
                <a:solidFill>
                  <a:srgbClr val="7F7F7F"/>
                </a:solidFill>
                <a:latin typeface="Comic Sans MS" pitchFamily="66" charset="0"/>
              </a:rPr>
              <a:t>_____________________________________________________________________________________________</a:t>
            </a:r>
            <a:endParaRPr lang="es-ES_tradnl" sz="1200" b="0" i="0">
              <a:latin typeface="Arial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2407495" y="1276382"/>
            <a:ext cx="4458974" cy="136676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CL">
                <a:latin typeface="Goudy Old Style" panose="02020502050305020303" pitchFamily="18" charset="0"/>
              </a:rPr>
              <a:t>Modelos de afrontamiento de la disciplina (Torrego y Fernández 2007)</a:t>
            </a:r>
            <a:endParaRPr lang="es-ES_tradnl">
              <a:latin typeface="Goudy Old Style" panose="02020502050305020303" pitchFamily="18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rot="10800000" flipV="1">
            <a:off x="1449388" y="2714625"/>
            <a:ext cx="1587500" cy="828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 rot="5400000">
            <a:off x="3856831" y="3155157"/>
            <a:ext cx="11318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6683375" y="2638425"/>
            <a:ext cx="1214438" cy="828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-101600" y="3492132"/>
            <a:ext cx="2864510" cy="10582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 sz="2000">
                <a:solidFill>
                  <a:schemeClr val="tx1"/>
                </a:solidFill>
                <a:ea typeface="ＭＳ Ｐゴシック"/>
                <a:cs typeface="ＭＳ Ｐゴシック"/>
              </a:rPr>
              <a:t>Agresivo/dominante</a:t>
            </a:r>
            <a:endParaRPr lang="es-ES_tradnl" sz="2000">
              <a:solidFill>
                <a:schemeClr val="tx1"/>
              </a:solidFill>
              <a:ea typeface="ＭＳ Ｐゴシック"/>
              <a:cs typeface="ＭＳ Ｐゴシック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3067649" y="3745058"/>
            <a:ext cx="2636733" cy="10582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 sz="2000">
                <a:solidFill>
                  <a:schemeClr val="tx1"/>
                </a:solidFill>
                <a:ea typeface="ＭＳ Ｐゴシック"/>
                <a:cs typeface="ＭＳ Ｐゴシック"/>
              </a:rPr>
              <a:t>Pasivo/permisivo</a:t>
            </a:r>
          </a:p>
        </p:txBody>
      </p:sp>
      <p:sp>
        <p:nvSpPr>
          <p:cNvPr id="16" name="Rectángulo redondeado 15"/>
          <p:cNvSpPr/>
          <p:nvPr/>
        </p:nvSpPr>
        <p:spPr>
          <a:xfrm>
            <a:off x="5967704" y="3568332"/>
            <a:ext cx="3106445" cy="10582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CL" sz="2000">
                <a:solidFill>
                  <a:schemeClr val="tx1"/>
                </a:solidFill>
                <a:ea typeface="ＭＳ Ｐゴシック"/>
                <a:cs typeface="ＭＳ Ｐゴシック"/>
              </a:rPr>
              <a:t>Asertivo/democrático</a:t>
            </a:r>
          </a:p>
        </p:txBody>
      </p:sp>
      <p:sp>
        <p:nvSpPr>
          <p:cNvPr id="19" name="Cerrar llave 18"/>
          <p:cNvSpPr>
            <a:spLocks/>
          </p:cNvSpPr>
          <p:nvPr/>
        </p:nvSpPr>
        <p:spPr bwMode="auto">
          <a:xfrm rot="5400000">
            <a:off x="4038601" y="754062"/>
            <a:ext cx="563562" cy="8304213"/>
          </a:xfrm>
          <a:prstGeom prst="rightBrace">
            <a:avLst>
              <a:gd name="adj1" fmla="val 39362"/>
              <a:gd name="adj2" fmla="val 50000"/>
            </a:avLst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</p:spPr>
        <p:txBody>
          <a:bodyPr rot="10800000" vert="eaVert" anchor="ctr"/>
          <a:lstStyle/>
          <a:p>
            <a:pPr>
              <a:defRPr/>
            </a:pPr>
            <a:endParaRPr lang="es-ES_tradnl" sz="1800" b="0" i="0">
              <a:latin typeface="+mn-lt"/>
              <a:ea typeface="+mn-ea"/>
              <a:cs typeface="+mn-cs"/>
            </a:endParaRPr>
          </a:p>
        </p:txBody>
      </p:sp>
      <p:sp>
        <p:nvSpPr>
          <p:cNvPr id="20" name="Rectángulo redondeado 19"/>
          <p:cNvSpPr/>
          <p:nvPr/>
        </p:nvSpPr>
        <p:spPr>
          <a:xfrm>
            <a:off x="434061" y="5202516"/>
            <a:ext cx="8361665" cy="79901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CL" dirty="0">
                <a:solidFill>
                  <a:schemeClr val="tx1"/>
                </a:solidFill>
              </a:rPr>
              <a:t>En general los alumnos responden mejor a comportamientos amigables y comprensivos.</a:t>
            </a:r>
          </a:p>
        </p:txBody>
      </p:sp>
      <p:pic>
        <p:nvPicPr>
          <p:cNvPr id="31766" name="Imagen 10" descr="Chiste-Mafald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60575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intero">
  <a:themeElements>
    <a:clrScheme name="Tintero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Tintero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Tinter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976</Words>
  <Application>Microsoft Macintosh PowerPoint</Application>
  <PresentationFormat>Presentación en pantalla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Tintero</vt:lpstr>
      <vt:lpstr>«Didáctica General. La Práctica de la Enseñanza en Educación Infantil, Primaria y Secundaria» Coordinadores: Agustín de la Herrán Gascón. - Joaquín Paredes Labra. Madrid. Mc Graw Hill. 2008 </vt:lpstr>
      <vt:lpstr>Meta de mejora en educación:  Ciudadanos críticos y Transformadores </vt:lpstr>
      <vt:lpstr>Diapositiva 3</vt:lpstr>
      <vt:lpstr>Diapositiva 4</vt:lpstr>
      <vt:lpstr>El Profesor como facilitador del aprendizaje _____________________________________________________________________________________________</vt:lpstr>
      <vt:lpstr>El Profesor como facilitador del aprendizaje _____________________________________________________________________________________________</vt:lpstr>
      <vt:lpstr>El Profesor como facilitador del aprendizaje _____________________________________________________________________________________________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Profesor como facilitador del aprendizaje _____________________________________________________________________________________________</dc:title>
  <dc:creator>Katiuska Azolas</dc:creator>
  <cp:lastModifiedBy>Katiuska Azolas</cp:lastModifiedBy>
  <cp:revision>34</cp:revision>
  <dcterms:created xsi:type="dcterms:W3CDTF">2013-07-23T01:38:14Z</dcterms:created>
  <dcterms:modified xsi:type="dcterms:W3CDTF">2013-07-23T01:42:21Z</dcterms:modified>
</cp:coreProperties>
</file>