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96" r:id="rId3"/>
    <p:sldId id="293" r:id="rId4"/>
    <p:sldId id="294" r:id="rId5"/>
    <p:sldId id="282" r:id="rId6"/>
    <p:sldId id="284" r:id="rId7"/>
    <p:sldId id="286" r:id="rId8"/>
    <p:sldId id="259" r:id="rId9"/>
    <p:sldId id="266" r:id="rId10"/>
    <p:sldId id="287" r:id="rId11"/>
    <p:sldId id="289" r:id="rId12"/>
    <p:sldId id="295" r:id="rId13"/>
    <p:sldId id="290" r:id="rId14"/>
    <p:sldId id="268" r:id="rId15"/>
    <p:sldId id="269" r:id="rId16"/>
    <p:sldId id="270" r:id="rId17"/>
    <p:sldId id="26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75" d="100"/>
          <a:sy n="75" d="100"/>
        </p:scale>
        <p:origin x="-1224" y="3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pc1\Escritorio\S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ES"/>
  <c:style val="4"/>
  <c:chart>
    <c:title>
      <c:tx>
        <c:rich>
          <a:bodyPr/>
          <a:lstStyle/>
          <a:p>
            <a:pPr>
              <a:defRPr lang="en-US"/>
            </a:pPr>
            <a:r>
              <a:rPr lang="es-ES"/>
              <a:t>	INTERVENCIÓN</a:t>
            </a:r>
            <a:r>
              <a:rPr lang="es-ES" baseline="0"/>
              <a:t> ANUAL  </a:t>
            </a:r>
          </a:p>
          <a:p>
            <a:pPr>
              <a:defRPr lang="en-US"/>
            </a:pPr>
            <a:r>
              <a:rPr lang="es-ES" baseline="0"/>
              <a:t>DE LOS EQUIPOS  CON MEDIACIÓN</a:t>
            </a:r>
            <a:endParaRPr lang="es-ES"/>
          </a:p>
        </c:rich>
      </c:tx>
    </c:title>
    <c:plotArea>
      <c:layout/>
      <c:barChart>
        <c:barDir val="col"/>
        <c:grouping val="clustered"/>
        <c:ser>
          <c:idx val="0"/>
          <c:order val="0"/>
          <c:spPr>
            <a:solidFill>
              <a:srgbClr val="FFFF00"/>
            </a:solidFill>
          </c:spPr>
          <c:dLbls>
            <c:dLbl>
              <c:idx val="0"/>
              <c:tx>
                <c:rich>
                  <a:bodyPr/>
                  <a:lstStyle/>
                  <a:p>
                    <a:r>
                      <a:rPr lang="en-US" sz="1600" b="1"/>
                      <a:t>6,2</a:t>
                    </a:r>
                  </a:p>
                </c:rich>
              </c:tx>
              <c:showVal val="1"/>
            </c:dLbl>
            <c:dLbl>
              <c:idx val="1"/>
              <c:tx>
                <c:rich>
                  <a:bodyPr/>
                  <a:lstStyle/>
                  <a:p>
                    <a:r>
                      <a:rPr lang="en-US" sz="1600" b="1"/>
                      <a:t>22,57</a:t>
                    </a:r>
                  </a:p>
                </c:rich>
              </c:tx>
              <c:showVal val="1"/>
            </c:dLbl>
            <c:txPr>
              <a:bodyPr/>
              <a:lstStyle/>
              <a:p>
                <a:pPr>
                  <a:defRPr lang="en-US" sz="1600"/>
                </a:pPr>
                <a:endParaRPr lang="es-ES"/>
              </a:p>
            </c:txPr>
            <c:showVal val="1"/>
          </c:dLbls>
          <c:cat>
            <c:strRef>
              <c:f>Hoja1!$A$1:$A$2</c:f>
              <c:strCache>
                <c:ptCount val="2"/>
                <c:pt idx="0">
                  <c:v>La media de mediaciones formales</c:v>
                </c:pt>
                <c:pt idx="1">
                  <c:v>Las mediaciones espontáneas o informales</c:v>
                </c:pt>
              </c:strCache>
            </c:strRef>
          </c:cat>
          <c:val>
            <c:numRef>
              <c:f>Hoja1!$B$1:$B$2</c:f>
              <c:numCache>
                <c:formatCode>General</c:formatCode>
                <c:ptCount val="2"/>
                <c:pt idx="0">
                  <c:v>6.2</c:v>
                </c:pt>
                <c:pt idx="1">
                  <c:v>22.57</c:v>
                </c:pt>
              </c:numCache>
            </c:numRef>
          </c:val>
        </c:ser>
        <c:dLbls/>
        <c:axId val="106629376"/>
        <c:axId val="125239680"/>
      </c:barChart>
      <c:catAx>
        <c:axId val="106629376"/>
        <c:scaling>
          <c:orientation val="minMax"/>
        </c:scaling>
        <c:axPos val="b"/>
        <c:majorTickMark val="none"/>
        <c:tickLblPos val="nextTo"/>
        <c:txPr>
          <a:bodyPr/>
          <a:lstStyle/>
          <a:p>
            <a:pPr>
              <a:defRPr lang="en-US" sz="1100"/>
            </a:pPr>
            <a:endParaRPr lang="es-ES"/>
          </a:p>
        </c:txPr>
        <c:crossAx val="125239680"/>
        <c:crosses val="autoZero"/>
        <c:auto val="1"/>
        <c:lblAlgn val="ctr"/>
        <c:lblOffset val="100"/>
      </c:catAx>
      <c:valAx>
        <c:axId val="125239680"/>
        <c:scaling>
          <c:orientation val="minMax"/>
        </c:scaling>
        <c:axPos val="l"/>
        <c:majorGridlines/>
        <c:numFmt formatCode="General" sourceLinked="1"/>
        <c:majorTickMark val="none"/>
        <c:tickLblPos val="nextTo"/>
        <c:txPr>
          <a:bodyPr/>
          <a:lstStyle/>
          <a:p>
            <a:pPr>
              <a:defRPr lang="en-US"/>
            </a:pPr>
            <a:endParaRPr lang="es-ES"/>
          </a:p>
        </c:txPr>
        <c:crossAx val="106629376"/>
        <c:crosses val="autoZero"/>
        <c:crossBetween val="between"/>
      </c:valAx>
    </c:plotArea>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EBFD49-6F89-EE44-AF6D-B361B86E7AE9}" type="datetimeFigureOut">
              <a:rPr lang="en-US" smtClean="0"/>
              <a:pPr/>
              <a:t>7/26/2013</a:t>
            </a:fld>
            <a:endParaRPr lang="es-ES_trad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s-ES_trad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249DB5-68F9-8E40-B5CE-A2455397CA61}" type="slidenum">
              <a:rPr lang="es-ES_tradnl" smtClean="0"/>
              <a:pPr/>
              <a:t>‹Nº›</a:t>
            </a:fld>
            <a:endParaRPr lang="es-ES_tradnl"/>
          </a:p>
        </p:txBody>
      </p:sp>
    </p:spTree>
    <p:extLst>
      <p:ext uri="{BB962C8B-B14F-4D97-AF65-F5344CB8AC3E}">
        <p14:creationId xmlns:p14="http://schemas.microsoft.com/office/powerpoint/2010/main" xmlns="" val="42758739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E4887975-2CBE-44E3-9EAB-5D7FBD5799C2}" type="slidenum">
              <a:rPr lang="es-ES" smtClean="0"/>
              <a:pPr/>
              <a:t>12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6000">
                <a:solidFill>
                  <a:schemeClr val="bg1"/>
                </a:solidFill>
              </a:defRPr>
            </a:lvl1pPr>
          </a:lstStyle>
          <a:p>
            <a:r>
              <a:rPr lang="es-ES_tradnl" smtClean="0"/>
              <a:t>Click to edit Master title style</a:t>
            </a:r>
            <a:endParaRPr/>
          </a:p>
        </p:txBody>
      </p:sp>
      <p:sp>
        <p:nvSpPr>
          <p:cNvPr id="3" name="Subtitle 2"/>
          <p:cNvSpPr>
            <a:spLocks noGrp="1"/>
          </p:cNvSpPr>
          <p:nvPr>
            <p:ph type="subTitle" idx="1"/>
          </p:nvPr>
        </p:nvSpPr>
        <p:spPr>
          <a:xfrm>
            <a:off x="457199" y="3307976"/>
            <a:ext cx="8228013" cy="1066800"/>
          </a:xfrm>
        </p:spPr>
        <p:txBody>
          <a:bodyPr tIns="0" bIns="0"/>
          <a:lstStyle>
            <a:lvl1pPr marL="0" indent="0" algn="ctr">
              <a:spcBef>
                <a:spcPts val="300"/>
              </a:spcBef>
              <a:buNone/>
              <a:defRPr sz="18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dirty="0"/>
          </a:p>
        </p:txBody>
      </p:sp>
      <p:sp>
        <p:nvSpPr>
          <p:cNvPr id="4" name="Date Placeholder 3"/>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2F82491-E66E-B648-8E97-01D92C24D703}" type="slidenum">
              <a:rPr lang="es-ES_tradnl" smtClean="0"/>
              <a:pPr/>
              <a:t>‹Nº›</a:t>
            </a:fld>
            <a:endParaRPr lang="es-ES_tradnl"/>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s-ES_tradnl"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s-ES_tradnl"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s-ES_tradnl"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s-ES_tradnl"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s-ES_tradnl" smtClean="0"/>
              <a:t>Drag picture to placeholder or click icon to add</a:t>
            </a:r>
            <a:endParaRPr/>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s-ES_tradnl" smtClean="0"/>
              <a:t>Drag picture to placeholder or click icon to add</a:t>
            </a:r>
            <a:endParaRPr/>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s-ES_tradnl"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Date Placeholder 3"/>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s-ES_tradnl"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Date Placeholder 3"/>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Date Placeholder 3"/>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s-ES_tradnl"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251207F2-C6DC-F64D-AB68-2D6A98C33A9A}" type="datetimeFigureOut">
              <a:rPr lang="en-US" smtClean="0"/>
              <a:pPr/>
              <a:t>7/26/2013</a:t>
            </a:fld>
            <a:endParaRPr lang="es-ES_tradnl"/>
          </a:p>
        </p:txBody>
      </p:sp>
      <p:sp>
        <p:nvSpPr>
          <p:cNvPr id="5" name="Footer Placeholder 4"/>
          <p:cNvSpPr>
            <a:spLocks noGrp="1"/>
          </p:cNvSpPr>
          <p:nvPr>
            <p:ph type="ftr" sz="quarter" idx="11"/>
          </p:nvPr>
        </p:nvSpPr>
        <p:spPr>
          <a:xfrm>
            <a:off x="7238999" y="6356350"/>
            <a:ext cx="1446213" cy="365125"/>
          </a:xfrm>
        </p:spPr>
        <p:txBody>
          <a:bodyPr/>
          <a:lstStyle/>
          <a:p>
            <a:endParaRPr lang="es-ES_tradnl"/>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2F82491-E66E-B648-8E97-01D92C24D703}" type="slidenum">
              <a:rPr lang="es-ES_tradnl" smtClean="0"/>
              <a:pPr/>
              <a:t>‹Nº›</a:t>
            </a:fld>
            <a:endParaRPr lang="es-ES_tradnl"/>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5" name="Date Placeholder 4"/>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7" name="Date Placeholder 6"/>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5" name="Date Placeholder 4"/>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5" name="Date Placeholder 4"/>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5" name="Date Placeholder 4"/>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F2F82491-E66E-B648-8E97-01D92C24D703}" type="slidenum">
              <a:rPr lang="es-ES_tradnl" smtClean="0"/>
              <a:pPr/>
              <a:t>‹Nº›</a:t>
            </a:fld>
            <a:endParaRPr lang="es-ES_tradnl"/>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a:p>
        </p:txBody>
      </p:sp>
      <p:sp>
        <p:nvSpPr>
          <p:cNvPr id="3" name="Date Placeholder 2"/>
          <p:cNvSpPr>
            <a:spLocks noGrp="1"/>
          </p:cNvSpPr>
          <p:nvPr>
            <p:ph type="dt" sz="half" idx="10"/>
          </p:nvPr>
        </p:nvSpPr>
        <p:spPr/>
        <p:txBody>
          <a:bodyPr/>
          <a:lstStyle/>
          <a:p>
            <a:fld id="{251207F2-C6DC-F64D-AB68-2D6A98C33A9A}" type="datetimeFigureOut">
              <a:rPr lang="en-US" smtClean="0"/>
              <a:pPr/>
              <a:t>7/26/2013</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F2F82491-E66E-B648-8E97-01D92C24D703}" type="slidenum">
              <a:rPr lang="es-ES_tradnl" smtClean="0"/>
              <a:pPr/>
              <a:t>‹Nº›</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s-ES_tradnl" smtClean="0"/>
              <a:t>Click to edit Master title style</a:t>
            </a:r>
            <a:endParaRPr/>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251207F2-C6DC-F64D-AB68-2D6A98C33A9A}" type="datetimeFigureOut">
              <a:rPr lang="en-US" smtClean="0"/>
              <a:pPr/>
              <a:t>7/26/2013</a:t>
            </a:fld>
            <a:endParaRPr lang="es-ES_tradnl"/>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s-ES_tradnl"/>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F2F82491-E66E-B648-8E97-01D92C24D703}" type="slidenum">
              <a:rPr lang="es-ES_tradnl" smtClean="0"/>
              <a:pPr/>
              <a:t>‹Nº›</a:t>
            </a:fld>
            <a:endParaRPr lang="es-ES_trad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pitchFamily="2" charset="2"/>
        <a:buChar char="S"/>
        <a:defRPr sz="22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60000"/>
            <a:lumOff val="40000"/>
          </a:schemeClr>
        </a:buClr>
        <a:buSzPct val="90000"/>
        <a:buFont typeface="Wingdings" pitchFamily="2" charset="2"/>
        <a:buChar char="S"/>
        <a:defRPr sz="20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60000"/>
            <a:lumOff val="40000"/>
          </a:schemeClr>
        </a:buClr>
        <a:buSzPct val="90000"/>
        <a:buFont typeface="Wingdings" pitchFamily="2" charset="2"/>
        <a:buChar char="S"/>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pitchFamily="2" charset="2"/>
        <a:buChar char="S"/>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localhost/http://www.uah.es/imagenes/barra_superior/logo_uah_corto.gif" TargetMode="External"/><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3875" y="1539876"/>
            <a:ext cx="8221115" cy="1593839"/>
          </a:xfrm>
        </p:spPr>
        <p:txBody>
          <a:bodyPr>
            <a:noAutofit/>
          </a:bodyPr>
          <a:lstStyle/>
          <a:p>
            <a:pPr algn="just"/>
            <a:r>
              <a:rPr lang="es-ES" sz="2000" i="1" dirty="0" smtClean="0"/>
              <a:t>Torrego, J.C.,  (2008) Un </a:t>
            </a:r>
            <a:r>
              <a:rPr lang="es-ES" sz="2000" i="1" dirty="0"/>
              <a:t>estudio sobre la utilización de la metodología de procesos como estrategia de formación del profesorado en relación con la mejora de la convivencia. Revista profesorado. Universidad de Granada. </a:t>
            </a:r>
            <a:r>
              <a:rPr lang="es-ES" sz="2000" i="1" u="sng" dirty="0"/>
              <a:t>http:/</a:t>
            </a:r>
            <a:r>
              <a:rPr lang="es-ES" sz="2000" i="1" u="sng" dirty="0" smtClean="0"/>
              <a:t>/</a:t>
            </a:r>
            <a:r>
              <a:rPr lang="es-ES" sz="2000" i="1" u="sng" dirty="0" err="1" smtClean="0"/>
              <a:t>www.ugr.es</a:t>
            </a:r>
            <a:r>
              <a:rPr lang="es-ES" sz="2000" i="1" u="sng" dirty="0" smtClean="0"/>
              <a:t>/~</a:t>
            </a:r>
            <a:r>
              <a:rPr lang="es-ES" sz="2000" i="1" u="sng" dirty="0" err="1" smtClean="0"/>
              <a:t>recfpro</a:t>
            </a:r>
            <a:r>
              <a:rPr lang="es-ES" sz="2000" i="1" u="sng" dirty="0" smtClean="0"/>
              <a:t>/Rev121.html</a:t>
            </a:r>
            <a:r>
              <a:rPr lang="es-ES_tradnl" sz="2000" dirty="0" smtClean="0">
                <a:effectLst/>
              </a:rPr>
              <a:t> </a:t>
            </a:r>
            <a:r>
              <a:rPr lang="es-ES_tradnl" sz="2000" dirty="0" smtClean="0"/>
              <a:t/>
            </a:r>
            <a:br>
              <a:rPr lang="es-ES_tradnl" sz="2000" dirty="0" smtClean="0"/>
            </a:br>
            <a:endParaRPr lang="es-ES_tradnl" sz="2000" dirty="0"/>
          </a:p>
        </p:txBody>
      </p:sp>
      <p:sp>
        <p:nvSpPr>
          <p:cNvPr id="3" name="Subtitle 2"/>
          <p:cNvSpPr>
            <a:spLocks noGrp="1"/>
          </p:cNvSpPr>
          <p:nvPr>
            <p:ph type="subTitle" idx="1"/>
          </p:nvPr>
        </p:nvSpPr>
        <p:spPr>
          <a:xfrm>
            <a:off x="1207719" y="752526"/>
            <a:ext cx="6400800" cy="787350"/>
          </a:xfrm>
        </p:spPr>
        <p:txBody>
          <a:bodyPr>
            <a:normAutofit/>
          </a:bodyPr>
          <a:lstStyle/>
          <a:p>
            <a:r>
              <a:rPr lang="es-ES_tradnl" sz="4400" dirty="0" smtClean="0"/>
              <a:t>Informe de  Investigación </a:t>
            </a:r>
            <a:endParaRPr lang="es-ES_tradnl" sz="4400" dirty="0"/>
          </a:p>
        </p:txBody>
      </p:sp>
      <p:sp>
        <p:nvSpPr>
          <p:cNvPr id="4" name="TextBox 3"/>
          <p:cNvSpPr txBox="1"/>
          <p:nvPr/>
        </p:nvSpPr>
        <p:spPr>
          <a:xfrm>
            <a:off x="6400544" y="5182347"/>
            <a:ext cx="2743456" cy="1569660"/>
          </a:xfrm>
          <a:prstGeom prst="rect">
            <a:avLst/>
          </a:prstGeom>
          <a:solidFill>
            <a:schemeClr val="bg1"/>
          </a:solidFill>
        </p:spPr>
        <p:txBody>
          <a:bodyPr wrap="square" rtlCol="0">
            <a:spAutoFit/>
          </a:bodyPr>
          <a:lstStyle/>
          <a:p>
            <a:r>
              <a:rPr lang="es-ES_tradnl" sz="1600" b="1" u="sng" dirty="0" smtClean="0"/>
              <a:t>Integrantes : </a:t>
            </a:r>
          </a:p>
          <a:p>
            <a:r>
              <a:rPr lang="es-ES_tradnl" sz="1600" b="1" dirty="0" smtClean="0"/>
              <a:t>Jeannette Rivera</a:t>
            </a:r>
          </a:p>
          <a:p>
            <a:r>
              <a:rPr lang="es-ES_tradnl" sz="1600" b="1" dirty="0" smtClean="0"/>
              <a:t>María De  Luz Tapia </a:t>
            </a:r>
          </a:p>
          <a:p>
            <a:r>
              <a:rPr lang="es-ES_tradnl" sz="1600" b="1" dirty="0" smtClean="0"/>
              <a:t>Pilar Rodríguez </a:t>
            </a:r>
          </a:p>
          <a:p>
            <a:r>
              <a:rPr lang="es-ES_tradnl" sz="1600" b="1" dirty="0" smtClean="0"/>
              <a:t>Sandra Quiroz </a:t>
            </a:r>
          </a:p>
          <a:p>
            <a:r>
              <a:rPr lang="es-ES_tradnl" sz="1600" b="1" dirty="0" smtClean="0"/>
              <a:t>Ilse Valderrama </a:t>
            </a:r>
            <a:endParaRPr lang="es-ES_tradnl" sz="1600" b="1" dirty="0"/>
          </a:p>
        </p:txBody>
      </p:sp>
      <p:sp>
        <p:nvSpPr>
          <p:cNvPr id="5" name="Rectangle 4"/>
          <p:cNvSpPr/>
          <p:nvPr/>
        </p:nvSpPr>
        <p:spPr>
          <a:xfrm>
            <a:off x="212725" y="3151022"/>
            <a:ext cx="8207375" cy="2031325"/>
          </a:xfrm>
          <a:prstGeom prst="rect">
            <a:avLst/>
          </a:prstGeom>
        </p:spPr>
        <p:txBody>
          <a:bodyPr wrap="square">
            <a:spAutoFit/>
          </a:bodyPr>
          <a:lstStyle/>
          <a:p>
            <a:r>
              <a:rPr lang="es-ES_tradnl" b="1" dirty="0">
                <a:solidFill>
                  <a:schemeClr val="bg1"/>
                </a:solidFill>
                <a:latin typeface="Arial"/>
                <a:cs typeface="Arial"/>
              </a:rPr>
              <a:t>Juan Carlos Torrego Seijo</a:t>
            </a:r>
          </a:p>
          <a:p>
            <a:r>
              <a:rPr lang="es-ES_tradnl" b="1" dirty="0">
                <a:solidFill>
                  <a:schemeClr val="bg1"/>
                </a:solidFill>
                <a:latin typeface="Arial"/>
                <a:cs typeface="Arial"/>
              </a:rPr>
              <a:t>Universidad de Alcalá. Escuela Universitaria de Magisterio. Departamento de Didáctica. Alcalá de Henares, España</a:t>
            </a:r>
          </a:p>
          <a:p>
            <a:r>
              <a:rPr lang="es-ES_tradnl" b="1" dirty="0">
                <a:solidFill>
                  <a:schemeClr val="bg1"/>
                </a:solidFill>
                <a:latin typeface="Arial"/>
                <a:cs typeface="Arial"/>
              </a:rPr>
              <a:t>Arturo Galán González</a:t>
            </a:r>
          </a:p>
          <a:p>
            <a:r>
              <a:rPr lang="es-ES_tradnl" b="1" dirty="0">
                <a:solidFill>
                  <a:schemeClr val="bg1"/>
                </a:solidFill>
                <a:latin typeface="Arial"/>
                <a:cs typeface="Arial"/>
              </a:rPr>
              <a:t>Universidad Nacional de Educación a Distancia. Facultad de Educación. Departamento de Métodos de Investigación y</a:t>
            </a:r>
          </a:p>
          <a:p>
            <a:r>
              <a:rPr lang="es-ES_tradnl" b="1" dirty="0">
                <a:solidFill>
                  <a:schemeClr val="bg1"/>
                </a:solidFill>
                <a:latin typeface="Arial"/>
                <a:cs typeface="Arial"/>
              </a:rPr>
              <a:t>Diagnóstico en Educación I (MIDE). Madrid, España</a:t>
            </a:r>
          </a:p>
        </p:txBody>
      </p:sp>
      <p:pic>
        <p:nvPicPr>
          <p:cNvPr id="1025" name="Picture 1" descr="Logotipo de la Universidad"/>
          <p:cNvPicPr>
            <a:picLocks noChangeAspect="1" noChangeArrowheads="1"/>
          </p:cNvPicPr>
          <p:nvPr/>
        </p:nvPicPr>
        <p:blipFill>
          <a:blip r:embed="rId2" r:link="rId3">
            <a:grayscl/>
            <a:extLst>
              <a:ext uri="{28A0092B-C50C-407E-A947-70E740481C1C}">
                <a14:useLocalDpi xmlns:a14="http://schemas.microsoft.com/office/drawing/2010/main" xmlns="" val="0"/>
              </a:ext>
            </a:extLst>
          </a:blip>
          <a:srcRect/>
          <a:stretch>
            <a:fillRect/>
          </a:stretch>
        </p:blipFill>
        <p:spPr bwMode="auto">
          <a:xfrm>
            <a:off x="6744919" y="51"/>
            <a:ext cx="2286000" cy="752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727290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ANALISÍS DE DATOS</a:t>
            </a:r>
            <a:endParaRPr lang="es-ES" dirty="0"/>
          </a:p>
        </p:txBody>
      </p:sp>
      <p:sp>
        <p:nvSpPr>
          <p:cNvPr id="3" name="2 Marcador de contenido"/>
          <p:cNvSpPr>
            <a:spLocks noGrp="1"/>
          </p:cNvSpPr>
          <p:nvPr>
            <p:ph idx="1"/>
          </p:nvPr>
        </p:nvSpPr>
        <p:spPr>
          <a:xfrm>
            <a:off x="225336" y="1925771"/>
            <a:ext cx="8461464" cy="4384204"/>
          </a:xfrm>
        </p:spPr>
        <p:txBody>
          <a:bodyPr>
            <a:noAutofit/>
          </a:bodyPr>
          <a:lstStyle/>
          <a:p>
            <a:r>
              <a:rPr lang="es-ES" sz="1800" b="1" dirty="0" smtClean="0">
                <a:solidFill>
                  <a:srgbClr val="000000"/>
                </a:solidFill>
                <a:latin typeface="Arial"/>
                <a:cs typeface="Arial"/>
              </a:rPr>
              <a:t>Análisis descriptivo </a:t>
            </a:r>
          </a:p>
          <a:p>
            <a:r>
              <a:rPr lang="es-ES" sz="1800" b="1" dirty="0">
                <a:solidFill>
                  <a:srgbClr val="000000"/>
                </a:solidFill>
                <a:latin typeface="Arial"/>
                <a:cs typeface="Arial"/>
              </a:rPr>
              <a:t>Análisis descriptivo de la situación del Proyecto de Mediación en el grupo de centros sin equipo de mediación(14 CENTROS)</a:t>
            </a:r>
          </a:p>
          <a:p>
            <a:r>
              <a:rPr lang="es-ES" sz="1800" b="1" smtClean="0">
                <a:solidFill>
                  <a:srgbClr val="000000"/>
                </a:solidFill>
                <a:latin typeface="Arial"/>
                <a:cs typeface="Arial"/>
              </a:rPr>
              <a:t>La situación </a:t>
            </a:r>
            <a:r>
              <a:rPr lang="es-ES" sz="1800" b="1" dirty="0">
                <a:solidFill>
                  <a:srgbClr val="000000"/>
                </a:solidFill>
                <a:latin typeface="Arial"/>
                <a:cs typeface="Arial"/>
              </a:rPr>
              <a:t>del proyecto de mediación en el grupo formado por los centros con equipo de mediación    activo(10CENTROS)</a:t>
            </a:r>
          </a:p>
          <a:p>
            <a:pPr lvl="0"/>
            <a:r>
              <a:rPr lang="es-ES" sz="1800" b="1" dirty="0" smtClean="0">
                <a:solidFill>
                  <a:schemeClr val="tx1"/>
                </a:solidFill>
                <a:latin typeface="Arial"/>
                <a:cs typeface="Arial"/>
              </a:rPr>
              <a:t>En </a:t>
            </a:r>
            <a:r>
              <a:rPr lang="es-ES" sz="1800" b="1" dirty="0">
                <a:solidFill>
                  <a:schemeClr val="tx1"/>
                </a:solidFill>
                <a:latin typeface="Arial"/>
                <a:cs typeface="Arial"/>
              </a:rPr>
              <a:t>este ejemplo se analiza un conjunto de datos utilizando herramientas de estadística descriptiva. </a:t>
            </a:r>
          </a:p>
          <a:p>
            <a:pPr lvl="0"/>
            <a:r>
              <a:rPr lang="es-ES" sz="1800" b="1" dirty="0">
                <a:solidFill>
                  <a:schemeClr val="tx1"/>
                </a:solidFill>
                <a:latin typeface="Arial"/>
                <a:cs typeface="Arial"/>
              </a:rPr>
              <a:t>Para los análisis descriptivos se han realizado distribuciones de frecuencias y se han calculado los índices de tendencia central, dispersión y puntuaciones máximas y mínimas.(moda, media,  Max ,min de alumnos, profesores</a:t>
            </a:r>
            <a:endParaRPr lang="es-ES" sz="1800" b="1" dirty="0">
              <a:solidFill>
                <a:srgbClr val="000000"/>
              </a:solidFill>
              <a:latin typeface="Arial"/>
              <a:cs typeface="Arial"/>
            </a:endParaRPr>
          </a:p>
          <a:p>
            <a:endParaRPr lang="es-ES" sz="1800" b="1" dirty="0" smtClean="0">
              <a:solidFill>
                <a:srgbClr val="000000"/>
              </a:solidFill>
              <a:latin typeface="Arial"/>
              <a:cs typeface="Arial"/>
            </a:endParaRPr>
          </a:p>
          <a:p>
            <a:endParaRPr lang="es-ES" sz="1800" b="1" dirty="0">
              <a:solidFill>
                <a:srgbClr val="000000"/>
              </a:solidFill>
              <a:latin typeface="Arial"/>
              <a:cs typeface="Arial"/>
            </a:endParaRPr>
          </a:p>
        </p:txBody>
      </p:sp>
    </p:spTree>
    <p:extLst>
      <p:ext uri="{BB962C8B-B14F-4D97-AF65-F5344CB8AC3E}">
        <p14:creationId xmlns:p14="http://schemas.microsoft.com/office/powerpoint/2010/main" xmlns="" val="210653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233074"/>
            <a:ext cx="8229600" cy="4322743"/>
          </a:xfrm>
        </p:spPr>
        <p:txBody>
          <a:bodyPr/>
          <a:lstStyle/>
          <a:p>
            <a:pPr lvl="1">
              <a:buFont typeface="Arial" pitchFamily="34" charset="0"/>
              <a:buChar char="•"/>
            </a:pPr>
            <a:r>
              <a:rPr lang="es-ES" b="1" dirty="0" smtClean="0">
                <a:solidFill>
                  <a:srgbClr val="000000"/>
                </a:solidFill>
                <a:latin typeface="Arial"/>
                <a:cs typeface="Arial"/>
              </a:rPr>
              <a:t>Se realizaron pruebas no </a:t>
            </a:r>
            <a:r>
              <a:rPr lang="es-ES" b="1" dirty="0" err="1" smtClean="0">
                <a:solidFill>
                  <a:srgbClr val="000000"/>
                </a:solidFill>
                <a:latin typeface="Arial"/>
                <a:cs typeface="Arial"/>
              </a:rPr>
              <a:t>paramétricas</a:t>
            </a:r>
            <a:r>
              <a:rPr lang="es-ES" b="1" dirty="0" smtClean="0">
                <a:solidFill>
                  <a:srgbClr val="000000"/>
                </a:solidFill>
                <a:latin typeface="Arial"/>
                <a:cs typeface="Arial"/>
              </a:rPr>
              <a:t> de contraste de hipótesis.</a:t>
            </a:r>
          </a:p>
          <a:p>
            <a:pPr lvl="1">
              <a:buFont typeface="Arial" pitchFamily="34" charset="0"/>
              <a:buChar char="•"/>
            </a:pPr>
            <a:r>
              <a:rPr lang="es-ES" b="1" dirty="0" smtClean="0">
                <a:solidFill>
                  <a:srgbClr val="000000"/>
                </a:solidFill>
                <a:latin typeface="Arial"/>
                <a:cs typeface="Arial"/>
              </a:rPr>
              <a:t>Presencia de datos Empíricos  que  muestran el  impacto positivo de la aplicación del programa de mediación</a:t>
            </a:r>
          </a:p>
          <a:p>
            <a:pPr lvl="1">
              <a:buFont typeface="Arial" pitchFamily="34" charset="0"/>
              <a:buChar char="•"/>
            </a:pPr>
            <a:r>
              <a:rPr lang="es-ES" b="1" dirty="0" smtClean="0">
                <a:solidFill>
                  <a:srgbClr val="000000"/>
                </a:solidFill>
                <a:latin typeface="Arial"/>
                <a:cs typeface="Arial"/>
              </a:rPr>
              <a:t>Muestra aplicada al personal de </a:t>
            </a:r>
            <a:r>
              <a:rPr lang="es-ES" b="1" dirty="0" err="1" smtClean="0">
                <a:solidFill>
                  <a:srgbClr val="000000"/>
                </a:solidFill>
                <a:latin typeface="Arial"/>
                <a:cs typeface="Arial"/>
              </a:rPr>
              <a:t>linea</a:t>
            </a:r>
            <a:r>
              <a:rPr lang="es-ES" b="1" dirty="0" smtClean="0">
                <a:solidFill>
                  <a:srgbClr val="000000"/>
                </a:solidFill>
                <a:latin typeface="Arial"/>
                <a:cs typeface="Arial"/>
              </a:rPr>
              <a:t> y </a:t>
            </a:r>
            <a:r>
              <a:rPr lang="es-ES" b="1" dirty="0" err="1" smtClean="0">
                <a:solidFill>
                  <a:srgbClr val="000000"/>
                </a:solidFill>
                <a:latin typeface="Arial"/>
                <a:cs typeface="Arial"/>
              </a:rPr>
              <a:t>staff</a:t>
            </a:r>
            <a:endParaRPr lang="es-ES" b="1" dirty="0" smtClean="0">
              <a:solidFill>
                <a:srgbClr val="000000"/>
              </a:solidFill>
              <a:latin typeface="Arial"/>
              <a:cs typeface="Arial"/>
            </a:endParaRPr>
          </a:p>
          <a:p>
            <a:pPr lvl="1">
              <a:buFont typeface="Arial" pitchFamily="34" charset="0"/>
              <a:buChar char="•"/>
            </a:pPr>
            <a:endParaRPr lang="es-ES" dirty="0" smtClean="0"/>
          </a:p>
          <a:p>
            <a:pPr lvl="1">
              <a:buFont typeface="Arial" pitchFamily="34" charset="0"/>
              <a:buChar char="•"/>
            </a:pPr>
            <a:endParaRPr lang="es-ES" dirty="0" smtClean="0"/>
          </a:p>
          <a:p>
            <a:pPr lvl="1">
              <a:buFont typeface="Arial" pitchFamily="34" charset="0"/>
              <a:buChar char="•"/>
            </a:pPr>
            <a:endParaRPr lang="es-ES" dirty="0"/>
          </a:p>
        </p:txBody>
      </p:sp>
      <p:pic>
        <p:nvPicPr>
          <p:cNvPr id="4" name="3 Imagen"/>
          <p:cNvPicPr/>
          <p:nvPr/>
        </p:nvPicPr>
        <p:blipFill>
          <a:blip r:embed="rId2"/>
          <a:srcRect/>
          <a:stretch>
            <a:fillRect/>
          </a:stretch>
        </p:blipFill>
        <p:spPr bwMode="auto">
          <a:xfrm>
            <a:off x="1357290" y="4207275"/>
            <a:ext cx="6643734" cy="2000264"/>
          </a:xfrm>
          <a:prstGeom prst="rect">
            <a:avLst/>
          </a:prstGeom>
          <a:noFill/>
          <a:ln w="9525">
            <a:noFill/>
            <a:miter lim="800000"/>
            <a:headEnd/>
            <a:tailEnd/>
          </a:ln>
        </p:spPr>
      </p:pic>
    </p:spTree>
    <p:extLst>
      <p:ext uri="{BB962C8B-B14F-4D97-AF65-F5344CB8AC3E}">
        <p14:creationId xmlns:p14="http://schemas.microsoft.com/office/powerpoint/2010/main" xmlns="" val="3219443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1 Gráfico"/>
          <p:cNvGraphicFramePr/>
          <p:nvPr>
            <p:extLst>
              <p:ext uri="{D42A27DB-BD31-4B8C-83A1-F6EECF244321}">
                <p14:modId xmlns:p14="http://schemas.microsoft.com/office/powerpoint/2010/main" xmlns="" val="3412378900"/>
              </p:ext>
            </p:extLst>
          </p:nvPr>
        </p:nvGraphicFramePr>
        <p:xfrm>
          <a:off x="728133" y="1460499"/>
          <a:ext cx="8297334" cy="46016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3188237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Analisís</a:t>
            </a:r>
            <a:r>
              <a:rPr lang="es-ES" dirty="0" smtClean="0"/>
              <a:t> de datos</a:t>
            </a:r>
            <a:endParaRPr lang="es-ES" dirty="0"/>
          </a:p>
        </p:txBody>
      </p:sp>
      <p:sp>
        <p:nvSpPr>
          <p:cNvPr id="3" name="2 Subtítulo"/>
          <p:cNvSpPr>
            <a:spLocks noGrp="1"/>
          </p:cNvSpPr>
          <p:nvPr>
            <p:ph idx="1"/>
          </p:nvPr>
        </p:nvSpPr>
        <p:spPr>
          <a:xfrm>
            <a:off x="739775" y="2274050"/>
            <a:ext cx="7662864" cy="3763214"/>
          </a:xfrm>
        </p:spPr>
        <p:txBody>
          <a:bodyPr>
            <a:normAutofit/>
          </a:bodyPr>
          <a:lstStyle/>
          <a:p>
            <a:pPr algn="l">
              <a:buFont typeface="Arial" pitchFamily="34" charset="0"/>
              <a:buChar char="•"/>
            </a:pPr>
            <a:r>
              <a:rPr lang="es-ES" sz="3200" b="1" dirty="0" smtClean="0">
                <a:solidFill>
                  <a:schemeClr val="tx1"/>
                </a:solidFill>
                <a:latin typeface="Arial"/>
                <a:cs typeface="Arial"/>
              </a:rPr>
              <a:t>No hay diferencias optimas en la variable independiente  proyecto  de mediación</a:t>
            </a:r>
          </a:p>
          <a:p>
            <a:pPr algn="l"/>
            <a:r>
              <a:rPr lang="es-ES" sz="3200" b="1" dirty="0" smtClean="0">
                <a:solidFill>
                  <a:schemeClr val="tx1"/>
                </a:solidFill>
                <a:latin typeface="Arial"/>
                <a:cs typeface="Arial"/>
              </a:rPr>
              <a:t>Pocas diferencias  en los grupos en la variable dependiente(clima de aula, amonestaciones, solución de conflictos, etc.</a:t>
            </a:r>
          </a:p>
          <a:p>
            <a:pPr algn="l">
              <a:buFont typeface="Arial" pitchFamily="34" charset="0"/>
              <a:buChar char="•"/>
            </a:pPr>
            <a:endParaRPr lang="es-ES" dirty="0" smtClean="0"/>
          </a:p>
          <a:p>
            <a:pPr algn="l">
              <a:buFont typeface="Arial" pitchFamily="34" charset="0"/>
              <a:buChar char="•"/>
            </a:pPr>
            <a:endParaRPr lang="es-ES" dirty="0"/>
          </a:p>
        </p:txBody>
      </p:sp>
    </p:spTree>
    <p:extLst>
      <p:ext uri="{BB962C8B-B14F-4D97-AF65-F5344CB8AC3E}">
        <p14:creationId xmlns:p14="http://schemas.microsoft.com/office/powerpoint/2010/main" xmlns="" val="4183503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01014" cy="868346"/>
          </a:xfrm>
        </p:spPr>
        <p:txBody>
          <a:bodyPr/>
          <a:lstStyle/>
          <a:p>
            <a:r>
              <a:rPr lang="es-ES_tradnl" dirty="0"/>
              <a:t>Conclusiones / reflexiones </a:t>
            </a:r>
            <a:endParaRPr lang="es-CL" dirty="0"/>
          </a:p>
        </p:txBody>
      </p:sp>
      <p:sp>
        <p:nvSpPr>
          <p:cNvPr id="3" name="2 Marcador de contenido"/>
          <p:cNvSpPr>
            <a:spLocks noGrp="1"/>
          </p:cNvSpPr>
          <p:nvPr>
            <p:ph idx="1"/>
          </p:nvPr>
        </p:nvSpPr>
        <p:spPr>
          <a:xfrm>
            <a:off x="285720" y="2032000"/>
            <a:ext cx="8636029" cy="4570413"/>
          </a:xfrm>
          <a:noFill/>
        </p:spPr>
        <p:txBody>
          <a:bodyPr>
            <a:normAutofit fontScale="92500" lnSpcReduction="10000"/>
          </a:bodyPr>
          <a:lstStyle/>
          <a:p>
            <a:r>
              <a:rPr lang="es-CL" sz="3200" b="1" dirty="0" smtClean="0">
                <a:solidFill>
                  <a:schemeClr val="tx1"/>
                </a:solidFill>
                <a:latin typeface="Arial"/>
                <a:cs typeface="Arial"/>
              </a:rPr>
              <a:t>FORTALEZAS</a:t>
            </a:r>
          </a:p>
          <a:p>
            <a:r>
              <a:rPr lang="es-CL" sz="2400" dirty="0" smtClean="0">
                <a:solidFill>
                  <a:schemeClr val="tx1"/>
                </a:solidFill>
                <a:latin typeface="Arial"/>
                <a:cs typeface="Arial"/>
              </a:rPr>
              <a:t>La percepción del profesorado sobre el Clima de Convivencia en el centro es más positiva en los centros con E. M. que en los centros sin E.M</a:t>
            </a:r>
          </a:p>
          <a:p>
            <a:r>
              <a:rPr lang="es-CL" sz="2400" dirty="0" smtClean="0">
                <a:solidFill>
                  <a:schemeClr val="tx1"/>
                </a:solidFill>
                <a:latin typeface="Arial"/>
                <a:cs typeface="Arial"/>
              </a:rPr>
              <a:t>En el 60% de los centros con E.M. activo destaca el modelo como regulación de la convivencia</a:t>
            </a:r>
          </a:p>
          <a:p>
            <a:r>
              <a:rPr lang="es-CL" sz="2400" dirty="0" smtClean="0">
                <a:solidFill>
                  <a:schemeClr val="tx1"/>
                </a:solidFill>
                <a:latin typeface="Arial"/>
                <a:cs typeface="Arial"/>
              </a:rPr>
              <a:t>Este proyecto es uno de los pocos que existen en el que participan todos los sectores de la comunidad educativa: profesores, alumnos, no docentes, padres</a:t>
            </a:r>
          </a:p>
          <a:p>
            <a:r>
              <a:rPr lang="es-CL" sz="2400" dirty="0" smtClean="0">
                <a:solidFill>
                  <a:schemeClr val="tx1"/>
                </a:solidFill>
                <a:latin typeface="Arial"/>
                <a:cs typeface="Arial"/>
              </a:rPr>
              <a:t>Es una herramienta positiva para el tratamiento de los conflictos / 71% de los centros lo valoran positivamente</a:t>
            </a:r>
          </a:p>
          <a:p>
            <a:endParaRPr lang="es-CL" sz="2400" dirty="0">
              <a:solidFill>
                <a:schemeClr val="tx1"/>
              </a:solidFill>
              <a:latin typeface="Arial"/>
              <a:cs typeface="Arial"/>
            </a:endParaRPr>
          </a:p>
          <a:p>
            <a:endParaRPr lang="es-CL" sz="2400" dirty="0" smtClean="0">
              <a:solidFill>
                <a:schemeClr val="tx1"/>
              </a:solidFill>
              <a:latin typeface="Arial"/>
              <a:cs typeface="Arial"/>
            </a:endParaRPr>
          </a:p>
          <a:p>
            <a:endParaRPr lang="es-CL" sz="2400" dirty="0">
              <a:solidFill>
                <a:schemeClr val="tx1"/>
              </a:solidFill>
              <a:latin typeface="Arial"/>
              <a:cs typeface="Arial"/>
            </a:endParaRPr>
          </a:p>
        </p:txBody>
      </p:sp>
    </p:spTree>
    <p:extLst>
      <p:ext uri="{BB962C8B-B14F-4D97-AF65-F5344CB8AC3E}">
        <p14:creationId xmlns:p14="http://schemas.microsoft.com/office/powerpoint/2010/main" xmlns="" val="501420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b="1" dirty="0" smtClean="0"/>
              <a:t>Aportaciones del Estudio</a:t>
            </a:r>
            <a:endParaRPr lang="es-CL" b="1" dirty="0"/>
          </a:p>
        </p:txBody>
      </p:sp>
      <p:sp>
        <p:nvSpPr>
          <p:cNvPr id="3" name="2 Marcador de contenido"/>
          <p:cNvSpPr>
            <a:spLocks noGrp="1"/>
          </p:cNvSpPr>
          <p:nvPr>
            <p:ph idx="1"/>
          </p:nvPr>
        </p:nvSpPr>
        <p:spPr/>
        <p:txBody>
          <a:bodyPr>
            <a:normAutofit fontScale="85000" lnSpcReduction="10000"/>
          </a:bodyPr>
          <a:lstStyle/>
          <a:p>
            <a:r>
              <a:rPr lang="es-CL" sz="2400" b="1" dirty="0" smtClean="0">
                <a:solidFill>
                  <a:srgbClr val="000000"/>
                </a:solidFill>
                <a:latin typeface="Arial"/>
                <a:cs typeface="Arial"/>
              </a:rPr>
              <a:t>Ampliación del potencial de intervención del E.M. creando una red de alumnos ayudantes que apoye a la acción tutorial</a:t>
            </a:r>
          </a:p>
          <a:p>
            <a:r>
              <a:rPr lang="es-CL" sz="2400" b="1" dirty="0" smtClean="0">
                <a:solidFill>
                  <a:srgbClr val="000000"/>
                </a:solidFill>
                <a:latin typeface="Arial"/>
                <a:cs typeface="Arial"/>
              </a:rPr>
              <a:t>Estrategias de difusión e información : elaboración de folletos explicativos, carteles y trípticos, en agenda escolar, en reuniones de padres, junta de alumnos delegados, radio, etc.</a:t>
            </a:r>
          </a:p>
          <a:p>
            <a:r>
              <a:rPr lang="es-CL" sz="2400" b="1" dirty="0" smtClean="0">
                <a:solidFill>
                  <a:srgbClr val="000000"/>
                </a:solidFill>
                <a:latin typeface="Arial"/>
                <a:cs typeface="Arial"/>
              </a:rPr>
              <a:t>Sistematización de la experiencia: evidencias en registros de acuerdos , solicitudes y expedientes de los casos</a:t>
            </a:r>
          </a:p>
          <a:p>
            <a:endParaRPr lang="es-CL" sz="2400" b="1" dirty="0">
              <a:solidFill>
                <a:srgbClr val="000000"/>
              </a:solidFill>
              <a:latin typeface="Arial"/>
              <a:cs typeface="Arial"/>
            </a:endParaRPr>
          </a:p>
        </p:txBody>
      </p:sp>
    </p:spTree>
    <p:extLst>
      <p:ext uri="{BB962C8B-B14F-4D97-AF65-F5344CB8AC3E}">
        <p14:creationId xmlns:p14="http://schemas.microsoft.com/office/powerpoint/2010/main" xmlns="" val="3233500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7200" b="1" dirty="0" smtClean="0"/>
              <a:t>Obstáculos</a:t>
            </a:r>
            <a:endParaRPr lang="es-CL" sz="7200" b="1" dirty="0"/>
          </a:p>
        </p:txBody>
      </p:sp>
      <p:sp>
        <p:nvSpPr>
          <p:cNvPr id="3" name="2 Marcador de contenido"/>
          <p:cNvSpPr>
            <a:spLocks noGrp="1"/>
          </p:cNvSpPr>
          <p:nvPr>
            <p:ph idx="1"/>
          </p:nvPr>
        </p:nvSpPr>
        <p:spPr>
          <a:xfrm>
            <a:off x="457200" y="1981200"/>
            <a:ext cx="8686800" cy="4056063"/>
          </a:xfrm>
        </p:spPr>
        <p:txBody>
          <a:bodyPr>
            <a:noAutofit/>
          </a:bodyPr>
          <a:lstStyle/>
          <a:p>
            <a:r>
              <a:rPr lang="es-CL" sz="1800" b="1" dirty="0" smtClean="0">
                <a:solidFill>
                  <a:srgbClr val="000000"/>
                </a:solidFill>
                <a:latin typeface="Arial" pitchFamily="34" charset="0"/>
                <a:cs typeface="Arial" pitchFamily="34" charset="0"/>
              </a:rPr>
              <a:t>Gran movilidad del profesorado</a:t>
            </a:r>
          </a:p>
          <a:p>
            <a:r>
              <a:rPr lang="es-CL" sz="1800" b="1" dirty="0" smtClean="0">
                <a:solidFill>
                  <a:srgbClr val="000000"/>
                </a:solidFill>
                <a:latin typeface="Arial" pitchFamily="34" charset="0"/>
                <a:cs typeface="Arial" pitchFamily="34" charset="0"/>
              </a:rPr>
              <a:t>Número escaso y limitado de Orientadores participantes / Se considera clave en asesoramiento que realizan a profesores tutores</a:t>
            </a:r>
          </a:p>
          <a:p>
            <a:r>
              <a:rPr lang="es-CL" sz="1800" b="1" dirty="0" smtClean="0">
                <a:solidFill>
                  <a:srgbClr val="000000"/>
                </a:solidFill>
                <a:latin typeface="Arial" pitchFamily="34" charset="0"/>
                <a:cs typeface="Arial" pitchFamily="34" charset="0"/>
              </a:rPr>
              <a:t>Número de personal No Docente participante en los E.M. es casi inexistente / rol fundamental en el cumplimiento de normas de convivencia y disciplina</a:t>
            </a:r>
          </a:p>
          <a:p>
            <a:r>
              <a:rPr lang="es-CL" sz="1800" b="1" dirty="0" smtClean="0">
                <a:solidFill>
                  <a:srgbClr val="000000"/>
                </a:solidFill>
                <a:latin typeface="Arial" pitchFamily="34" charset="0"/>
                <a:cs typeface="Arial" pitchFamily="34" charset="0"/>
              </a:rPr>
              <a:t>Número de padres muy pequeño / línea educativa  coherente entre centro y familia</a:t>
            </a:r>
          </a:p>
          <a:p>
            <a:r>
              <a:rPr lang="es-CL" sz="1800" b="1" dirty="0" smtClean="0">
                <a:solidFill>
                  <a:srgbClr val="000000"/>
                </a:solidFill>
                <a:latin typeface="Arial" pitchFamily="34" charset="0"/>
                <a:cs typeface="Arial" pitchFamily="34" charset="0"/>
              </a:rPr>
              <a:t>Falta realizar estudios longitudinales para medir el impacto real del programa en un período mas extenso </a:t>
            </a:r>
          </a:p>
          <a:p>
            <a:endParaRPr lang="es-CL" sz="1800" b="1" dirty="0" smtClean="0">
              <a:solidFill>
                <a:srgbClr val="000000"/>
              </a:solidFill>
              <a:latin typeface="Arial" pitchFamily="34" charset="0"/>
              <a:cs typeface="Arial" pitchFamily="34" charset="0"/>
            </a:endParaRPr>
          </a:p>
          <a:p>
            <a:endParaRPr lang="es-CL" sz="18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xmlns="" val="372862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5400" b="1" dirty="0" smtClean="0"/>
              <a:t>BIBLIOGRAFIA </a:t>
            </a:r>
            <a:endParaRPr lang="es-ES_tradnl" sz="5400" b="1" dirty="0"/>
          </a:p>
        </p:txBody>
      </p:sp>
      <p:sp>
        <p:nvSpPr>
          <p:cNvPr id="3" name="Content Placeholder 2"/>
          <p:cNvSpPr>
            <a:spLocks noGrp="1"/>
          </p:cNvSpPr>
          <p:nvPr>
            <p:ph idx="1"/>
          </p:nvPr>
        </p:nvSpPr>
        <p:spPr>
          <a:xfrm>
            <a:off x="140757" y="2005977"/>
            <a:ext cx="8816976" cy="4614956"/>
          </a:xfrm>
          <a:solidFill>
            <a:srgbClr val="FFFFFF"/>
          </a:solidFill>
        </p:spPr>
        <p:txBody>
          <a:bodyPr>
            <a:normAutofit fontScale="25000" lnSpcReduction="20000"/>
          </a:bodyPr>
          <a:lstStyle/>
          <a:p>
            <a:r>
              <a:rPr lang="es-ES" sz="6400" b="1" i="1" dirty="0">
                <a:solidFill>
                  <a:srgbClr val="000000"/>
                </a:solidFill>
                <a:latin typeface="Arial"/>
                <a:cs typeface="Arial"/>
              </a:rPr>
              <a:t>Torrego, J.C.,  (2008) Un estudio sobre la utilización de la metodología de procesos como estrategia de formación del profesorado en relación con la mejora de la convivencia. Revista profesorado. Universidad de Granada. </a:t>
            </a:r>
            <a:r>
              <a:rPr lang="es-ES" sz="6400" b="1" i="1" u="sng" dirty="0">
                <a:solidFill>
                  <a:srgbClr val="000000"/>
                </a:solidFill>
                <a:latin typeface="Arial"/>
                <a:cs typeface="Arial"/>
              </a:rPr>
              <a:t>http://</a:t>
            </a:r>
            <a:r>
              <a:rPr lang="es-ES" sz="6400" b="1" i="1" u="sng" dirty="0" err="1">
                <a:solidFill>
                  <a:srgbClr val="000000"/>
                </a:solidFill>
                <a:latin typeface="Arial"/>
                <a:cs typeface="Arial"/>
              </a:rPr>
              <a:t>www.ugr.es</a:t>
            </a:r>
            <a:r>
              <a:rPr lang="es-ES" sz="6400" b="1" i="1" u="sng" dirty="0">
                <a:solidFill>
                  <a:srgbClr val="000000"/>
                </a:solidFill>
                <a:latin typeface="Arial"/>
                <a:cs typeface="Arial"/>
              </a:rPr>
              <a:t>/~</a:t>
            </a:r>
            <a:r>
              <a:rPr lang="es-ES" sz="6400" b="1" i="1" u="sng" dirty="0" err="1">
                <a:solidFill>
                  <a:srgbClr val="000000"/>
                </a:solidFill>
                <a:latin typeface="Arial"/>
                <a:cs typeface="Arial"/>
              </a:rPr>
              <a:t>recfpro</a:t>
            </a:r>
            <a:r>
              <a:rPr lang="es-ES" sz="6400" b="1" i="1" u="sng" dirty="0">
                <a:solidFill>
                  <a:srgbClr val="000000"/>
                </a:solidFill>
                <a:latin typeface="Arial"/>
                <a:cs typeface="Arial"/>
              </a:rPr>
              <a:t>/Rev121.html</a:t>
            </a:r>
            <a:r>
              <a:rPr lang="es-ES_tradnl" sz="6400" b="1" dirty="0">
                <a:solidFill>
                  <a:srgbClr val="000000"/>
                </a:solidFill>
                <a:latin typeface="Arial"/>
                <a:cs typeface="Arial"/>
              </a:rPr>
              <a:t> </a:t>
            </a:r>
            <a:endParaRPr lang="es-ES_tradnl" sz="6400" b="1" dirty="0" smtClean="0">
              <a:solidFill>
                <a:srgbClr val="000000"/>
              </a:solidFill>
              <a:latin typeface="Arial"/>
              <a:cs typeface="Arial"/>
            </a:endParaRPr>
          </a:p>
          <a:p>
            <a:r>
              <a:rPr lang="es-ES_tradnl" sz="6400" b="1" i="1" dirty="0">
                <a:solidFill>
                  <a:srgbClr val="000000"/>
                </a:solidFill>
                <a:latin typeface="Arial"/>
                <a:cs typeface="Arial"/>
              </a:rPr>
              <a:t>Galán A., Mas C., y Torrego JC., (2008). Convivencia en centros educativos: investigación evaluativa en mediación y tratamiento de conflictos desde un modelo integrado. En Torrego JC: El Plan de convivencia. Editorial  Alianza</a:t>
            </a:r>
            <a:r>
              <a:rPr lang="es-ES_tradnl" sz="6400" b="1" dirty="0">
                <a:solidFill>
                  <a:srgbClr val="000000"/>
                </a:solidFill>
                <a:latin typeface="Arial"/>
                <a:cs typeface="Arial"/>
              </a:rPr>
              <a:t> </a:t>
            </a:r>
            <a:r>
              <a:rPr lang="es-ES" sz="6400" b="1" dirty="0" smtClean="0">
                <a:solidFill>
                  <a:srgbClr val="000000"/>
                </a:solidFill>
                <a:latin typeface="Arial"/>
                <a:cs typeface="Arial"/>
              </a:rPr>
              <a:t>Torrego </a:t>
            </a:r>
            <a:r>
              <a:rPr lang="es-ES" sz="6400" b="1" dirty="0">
                <a:solidFill>
                  <a:srgbClr val="000000"/>
                </a:solidFill>
                <a:latin typeface="Arial"/>
                <a:cs typeface="Arial"/>
              </a:rPr>
              <a:t>Seijo PP. 45-94</a:t>
            </a:r>
            <a:r>
              <a:rPr lang="es-ES" sz="6400" b="1" dirty="0" smtClean="0">
                <a:solidFill>
                  <a:srgbClr val="000000"/>
                </a:solidFill>
                <a:latin typeface="Arial"/>
                <a:cs typeface="Arial"/>
              </a:rPr>
              <a:t>.</a:t>
            </a:r>
            <a:endParaRPr lang="es-ES_tradnl" sz="6400" b="1" dirty="0">
              <a:solidFill>
                <a:srgbClr val="000000"/>
              </a:solidFill>
              <a:latin typeface="Arial"/>
              <a:cs typeface="Arial"/>
            </a:endParaRPr>
          </a:p>
          <a:p>
            <a:r>
              <a:rPr lang="es-ES" sz="6400" b="1" dirty="0">
                <a:solidFill>
                  <a:srgbClr val="000000"/>
                </a:solidFill>
                <a:latin typeface="Arial"/>
                <a:cs typeface="Arial"/>
              </a:rPr>
              <a:t>Torrego J.C., (2006). </a:t>
            </a:r>
            <a:r>
              <a:rPr lang="es-ES" sz="6400" b="1" i="1" dirty="0">
                <a:solidFill>
                  <a:srgbClr val="000000"/>
                </a:solidFill>
                <a:latin typeface="Arial"/>
                <a:cs typeface="Arial"/>
              </a:rPr>
              <a:t>Desde la mediación de conflictos en centros escolares hacia el modelo integrado de mejora de la convivencia</a:t>
            </a:r>
            <a:r>
              <a:rPr lang="es-ES" sz="6400" b="1" dirty="0">
                <a:solidFill>
                  <a:srgbClr val="000000"/>
                </a:solidFill>
                <a:latin typeface="Arial"/>
                <a:cs typeface="Arial"/>
              </a:rPr>
              <a:t>, en  Torrego J.C., Coord., el modelo integrado de mejora de la convivencia: estrategias de mediación y resolución de conflictos. Barcelona, </a:t>
            </a:r>
            <a:r>
              <a:rPr lang="es-ES" sz="6400" b="1" dirty="0" err="1">
                <a:solidFill>
                  <a:srgbClr val="000000"/>
                </a:solidFill>
                <a:latin typeface="Arial"/>
                <a:cs typeface="Arial"/>
              </a:rPr>
              <a:t>Graó</a:t>
            </a:r>
            <a:r>
              <a:rPr lang="es-ES" sz="6400" b="1" dirty="0">
                <a:solidFill>
                  <a:srgbClr val="000000"/>
                </a:solidFill>
                <a:latin typeface="Arial"/>
                <a:cs typeface="Arial"/>
              </a:rPr>
              <a:t>, pp-11-</a:t>
            </a:r>
            <a:r>
              <a:rPr lang="es-ES" sz="6400" b="1" dirty="0" smtClean="0">
                <a:solidFill>
                  <a:srgbClr val="000000"/>
                </a:solidFill>
                <a:latin typeface="Arial"/>
                <a:cs typeface="Arial"/>
              </a:rPr>
              <a:t>26</a:t>
            </a:r>
            <a:endParaRPr lang="es-ES_tradnl" sz="6400" b="1" dirty="0">
              <a:solidFill>
                <a:srgbClr val="000000"/>
              </a:solidFill>
              <a:latin typeface="Arial"/>
              <a:cs typeface="Arial"/>
            </a:endParaRPr>
          </a:p>
          <a:p>
            <a:r>
              <a:rPr lang="es-ES" sz="6400" b="1" dirty="0">
                <a:solidFill>
                  <a:srgbClr val="000000"/>
                </a:solidFill>
                <a:latin typeface="Arial"/>
                <a:cs typeface="Arial"/>
              </a:rPr>
              <a:t>Torrego J.C., y Arribas JM., (2006). </a:t>
            </a:r>
            <a:r>
              <a:rPr lang="es-ES" sz="6400" b="1" i="1" dirty="0">
                <a:solidFill>
                  <a:srgbClr val="000000"/>
                </a:solidFill>
                <a:latin typeface="Arial"/>
                <a:cs typeface="Arial"/>
              </a:rPr>
              <a:t>El modelo integrado. </a:t>
            </a:r>
            <a:r>
              <a:rPr lang="es-ES" sz="6400" b="1" i="1" dirty="0" err="1">
                <a:solidFill>
                  <a:srgbClr val="000000"/>
                </a:solidFill>
                <a:latin typeface="Arial"/>
                <a:cs typeface="Arial"/>
              </a:rPr>
              <a:t>Fudamentos</a:t>
            </a:r>
            <a:r>
              <a:rPr lang="es-ES" sz="6400" b="1" i="1" dirty="0">
                <a:solidFill>
                  <a:srgbClr val="000000"/>
                </a:solidFill>
                <a:latin typeface="Arial"/>
                <a:cs typeface="Arial"/>
              </a:rPr>
              <a:t>, estructuras y su despliegue en la vida de los centros</a:t>
            </a:r>
            <a:r>
              <a:rPr lang="es-ES" sz="6400" b="1" dirty="0">
                <a:solidFill>
                  <a:srgbClr val="000000"/>
                </a:solidFill>
                <a:latin typeface="Arial"/>
                <a:cs typeface="Arial"/>
              </a:rPr>
              <a:t>, en  Torrego J.C., Coord., el modelo integrado de mejora de la convivencia: estrategias de mediación y resolución de conflictos. Barcelona, </a:t>
            </a:r>
            <a:r>
              <a:rPr lang="es-ES" sz="6400" b="1" dirty="0" err="1">
                <a:solidFill>
                  <a:srgbClr val="000000"/>
                </a:solidFill>
                <a:latin typeface="Arial"/>
                <a:cs typeface="Arial"/>
              </a:rPr>
              <a:t>Graó</a:t>
            </a:r>
            <a:r>
              <a:rPr lang="es-ES" sz="6400" b="1" dirty="0">
                <a:solidFill>
                  <a:srgbClr val="000000"/>
                </a:solidFill>
                <a:latin typeface="Arial"/>
                <a:cs typeface="Arial"/>
              </a:rPr>
              <a:t>, pp-27-66</a:t>
            </a:r>
            <a:endParaRPr lang="es-ES_tradnl" sz="6400" b="1" dirty="0">
              <a:solidFill>
                <a:srgbClr val="000000"/>
              </a:solidFill>
              <a:latin typeface="Arial"/>
              <a:cs typeface="Arial"/>
            </a:endParaRPr>
          </a:p>
          <a:p>
            <a:r>
              <a:rPr lang="es-ES" sz="6400" b="1" dirty="0" err="1" smtClean="0">
                <a:solidFill>
                  <a:srgbClr val="000000"/>
                </a:solidFill>
                <a:latin typeface="Arial"/>
                <a:cs typeface="Arial"/>
              </a:rPr>
              <a:t>Torreg</a:t>
            </a:r>
            <a:r>
              <a:rPr lang="es-ES" sz="5600" b="1" dirty="0" smtClean="0">
                <a:solidFill>
                  <a:srgbClr val="000000"/>
                </a:solidFill>
                <a:latin typeface="Arial"/>
                <a:cs typeface="Arial"/>
              </a:rPr>
              <a:t> </a:t>
            </a:r>
            <a:r>
              <a:rPr lang="es-ES" sz="5600" b="1" dirty="0">
                <a:solidFill>
                  <a:srgbClr val="000000"/>
                </a:solidFill>
                <a:latin typeface="Arial"/>
                <a:cs typeface="Arial"/>
              </a:rPr>
              <a:t>J.C., Coord., (2006): el modelo integrado de mejora de la convivencia: estrategias de mediación y resolución de conflictos. Barcelona, </a:t>
            </a:r>
            <a:r>
              <a:rPr lang="es-ES" sz="5600" b="1" dirty="0" err="1">
                <a:solidFill>
                  <a:srgbClr val="000000"/>
                </a:solidFill>
                <a:latin typeface="Arial"/>
                <a:cs typeface="Arial"/>
              </a:rPr>
              <a:t>Graó</a:t>
            </a:r>
            <a:r>
              <a:rPr lang="es-ES" sz="5600" b="1" dirty="0">
                <a:solidFill>
                  <a:srgbClr val="000000"/>
                </a:solidFill>
                <a:latin typeface="Arial"/>
                <a:cs typeface="Arial"/>
              </a:rPr>
              <a:t>, </a:t>
            </a:r>
            <a:r>
              <a:rPr lang="es-ES" sz="5600" b="1" dirty="0" err="1">
                <a:solidFill>
                  <a:srgbClr val="000000"/>
                </a:solidFill>
                <a:latin typeface="Arial"/>
                <a:cs typeface="Arial"/>
              </a:rPr>
              <a:t>pp</a:t>
            </a:r>
            <a:r>
              <a:rPr lang="es-ES" sz="5600" b="1" dirty="0">
                <a:solidFill>
                  <a:srgbClr val="000000"/>
                </a:solidFill>
                <a:latin typeface="Arial"/>
                <a:cs typeface="Arial"/>
              </a:rPr>
              <a:t>- 18-22(*) </a:t>
            </a:r>
            <a:endParaRPr lang="es-ES_tradnl" sz="5600" b="1" dirty="0">
              <a:solidFill>
                <a:srgbClr val="000000"/>
              </a:solidFill>
              <a:latin typeface="Arial"/>
              <a:cs typeface="Arial"/>
            </a:endParaRPr>
          </a:p>
        </p:txBody>
      </p:sp>
    </p:spTree>
    <p:extLst>
      <p:ext uri="{BB962C8B-B14F-4D97-AF65-F5344CB8AC3E}">
        <p14:creationId xmlns:p14="http://schemas.microsoft.com/office/powerpoint/2010/main" xmlns="" val="422507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z="2800" b="1" dirty="0" smtClean="0"/>
              <a:t>1. Referencia informe : Investigación </a:t>
            </a:r>
            <a:r>
              <a:rPr lang="es-ES_tradnl" sz="2800" b="1" dirty="0"/>
              <a:t>evaluativa sobre el programa de mediación</a:t>
            </a:r>
            <a:br>
              <a:rPr lang="es-ES_tradnl" sz="2800" b="1" dirty="0"/>
            </a:br>
            <a:r>
              <a:rPr lang="es-ES_tradnl" sz="2800" b="1" dirty="0"/>
              <a:t>de conflictos en centros </a:t>
            </a:r>
            <a:r>
              <a:rPr lang="es-ES_tradnl" sz="2800" b="1" dirty="0" smtClean="0"/>
              <a:t>escolares </a:t>
            </a:r>
            <a:endParaRPr lang="es-ES_tradnl" sz="2800" b="1" dirty="0"/>
          </a:p>
        </p:txBody>
      </p:sp>
      <p:sp>
        <p:nvSpPr>
          <p:cNvPr id="3" name="Content Placeholder 2"/>
          <p:cNvSpPr>
            <a:spLocks noGrp="1"/>
          </p:cNvSpPr>
          <p:nvPr>
            <p:ph idx="1"/>
          </p:nvPr>
        </p:nvSpPr>
        <p:spPr>
          <a:xfrm>
            <a:off x="267354" y="2257558"/>
            <a:ext cx="8772057" cy="865616"/>
          </a:xfrm>
        </p:spPr>
        <p:txBody>
          <a:bodyPr>
            <a:normAutofit lnSpcReduction="10000"/>
          </a:bodyPr>
          <a:lstStyle/>
          <a:p>
            <a:r>
              <a:rPr lang="es-ES_tradnl" sz="1800" b="1" dirty="0" smtClean="0">
                <a:latin typeface="Arial"/>
                <a:cs typeface="Arial"/>
              </a:rPr>
              <a:t>Palabras clave : Evaluación </a:t>
            </a:r>
            <a:r>
              <a:rPr lang="es-ES_tradnl" sz="1800" b="1" dirty="0">
                <a:latin typeface="Arial"/>
                <a:cs typeface="Arial"/>
              </a:rPr>
              <a:t>de programas de resolución de conflictos en la </a:t>
            </a:r>
            <a:r>
              <a:rPr lang="es-ES_tradnl" sz="1800" b="1" dirty="0" smtClean="0">
                <a:latin typeface="Arial"/>
                <a:cs typeface="Arial"/>
              </a:rPr>
              <a:t>escuela,  mediación de conflictos, resolución </a:t>
            </a:r>
            <a:r>
              <a:rPr lang="es-ES_tradnl" sz="1800" b="1" dirty="0">
                <a:latin typeface="Arial"/>
                <a:cs typeface="Arial"/>
              </a:rPr>
              <a:t>de </a:t>
            </a:r>
            <a:r>
              <a:rPr lang="es-ES_tradnl" sz="1800" b="1" dirty="0" smtClean="0">
                <a:latin typeface="Arial"/>
                <a:cs typeface="Arial"/>
              </a:rPr>
              <a:t>conflictos y convivencia </a:t>
            </a:r>
            <a:r>
              <a:rPr lang="es-ES_tradnl" sz="1800" b="1" dirty="0">
                <a:latin typeface="Arial"/>
                <a:cs typeface="Arial"/>
              </a:rPr>
              <a:t>en la escuela, violencia escolar</a:t>
            </a:r>
          </a:p>
        </p:txBody>
      </p:sp>
      <p:graphicFrame>
        <p:nvGraphicFramePr>
          <p:cNvPr id="6" name="Table 5"/>
          <p:cNvGraphicFramePr>
            <a:graphicFrameLocks noGrp="1"/>
          </p:cNvGraphicFramePr>
          <p:nvPr>
            <p:extLst>
              <p:ext uri="{D42A27DB-BD31-4B8C-83A1-F6EECF244321}">
                <p14:modId xmlns:p14="http://schemas.microsoft.com/office/powerpoint/2010/main" xmlns="" val="94984609"/>
              </p:ext>
            </p:extLst>
          </p:nvPr>
        </p:nvGraphicFramePr>
        <p:xfrm>
          <a:off x="349624" y="3392246"/>
          <a:ext cx="8337176" cy="2725866"/>
        </p:xfrm>
        <a:graphic>
          <a:graphicData uri="http://schemas.openxmlformats.org/drawingml/2006/table">
            <a:tbl>
              <a:tblPr firstRow="1" bandRow="1">
                <a:tableStyleId>{5C22544A-7EE6-4342-B048-85BDC9FD1C3A}</a:tableStyleId>
              </a:tblPr>
              <a:tblGrid>
                <a:gridCol w="1480763"/>
                <a:gridCol w="6856413"/>
              </a:tblGrid>
              <a:tr h="358586">
                <a:tc>
                  <a:txBody>
                    <a:bodyPr/>
                    <a:lstStyle/>
                    <a:p>
                      <a:endParaRPr lang="es-ES_tradnl" sz="1200" dirty="0">
                        <a:solidFill>
                          <a:srgbClr val="000000"/>
                        </a:solidFill>
                        <a:latin typeface="Arial"/>
                        <a:cs typeface="Arial"/>
                      </a:endParaRPr>
                    </a:p>
                  </a:txBody>
                  <a:tcPr/>
                </a:tc>
                <a:tc>
                  <a:txBody>
                    <a:bodyPr/>
                    <a:lstStyle/>
                    <a:p>
                      <a:r>
                        <a:rPr lang="es-ES_tradnl" sz="1200" dirty="0" smtClean="0">
                          <a:solidFill>
                            <a:srgbClr val="000000"/>
                          </a:solidFill>
                          <a:latin typeface="Arial"/>
                          <a:cs typeface="Arial"/>
                        </a:rPr>
                        <a:t>INVESTIGACIÓN  </a:t>
                      </a:r>
                      <a:endParaRPr lang="es-ES_tradnl" sz="1200" dirty="0">
                        <a:solidFill>
                          <a:srgbClr val="000000"/>
                        </a:solidFill>
                        <a:latin typeface="Arial"/>
                        <a:cs typeface="Arial"/>
                      </a:endParaRPr>
                    </a:p>
                  </a:txBody>
                  <a:tcPr/>
                </a:tc>
              </a:tr>
              <a:tr h="370840">
                <a:tc>
                  <a:txBody>
                    <a:bodyPr/>
                    <a:lstStyle/>
                    <a:p>
                      <a:r>
                        <a:rPr lang="es-ES_tradnl" sz="1100" b="1" dirty="0" smtClean="0">
                          <a:latin typeface="Arial"/>
                          <a:cs typeface="Arial"/>
                        </a:rPr>
                        <a:t>Fecha </a:t>
                      </a:r>
                      <a:endParaRPr lang="es-ES_tradnl" sz="1100" b="1" dirty="0">
                        <a:latin typeface="Arial"/>
                        <a:cs typeface="Arial"/>
                      </a:endParaRPr>
                    </a:p>
                  </a:txBody>
                  <a:tcPr/>
                </a:tc>
                <a:tc>
                  <a:txBody>
                    <a:bodyPr/>
                    <a:lstStyle/>
                    <a:p>
                      <a:r>
                        <a:rPr lang="es-ES_tradnl" sz="1100" b="1" dirty="0" smtClean="0">
                          <a:latin typeface="Arial"/>
                          <a:cs typeface="Arial"/>
                        </a:rPr>
                        <a:t>2008</a:t>
                      </a:r>
                      <a:endParaRPr lang="es-ES_tradnl" sz="1100" b="1" dirty="0">
                        <a:latin typeface="Arial"/>
                        <a:cs typeface="Arial"/>
                      </a:endParaRPr>
                    </a:p>
                  </a:txBody>
                  <a:tcPr/>
                </a:tc>
              </a:tr>
              <a:tr h="370840">
                <a:tc>
                  <a:txBody>
                    <a:bodyPr/>
                    <a:lstStyle/>
                    <a:p>
                      <a:r>
                        <a:rPr lang="es-ES_tradnl" sz="1100" b="1" dirty="0" smtClean="0">
                          <a:latin typeface="Arial"/>
                          <a:cs typeface="Arial"/>
                        </a:rPr>
                        <a:t>Lugar </a:t>
                      </a:r>
                      <a:endParaRPr lang="es-ES_tradnl" sz="1100" b="1" dirty="0">
                        <a:latin typeface="Arial"/>
                        <a:cs typeface="Arial"/>
                      </a:endParaRPr>
                    </a:p>
                  </a:txBody>
                  <a:tcPr/>
                </a:tc>
                <a:tc>
                  <a:txBody>
                    <a:bodyPr/>
                    <a:lstStyle/>
                    <a:p>
                      <a:r>
                        <a:rPr lang="es-ES_tradnl" sz="1100" b="1" dirty="0" smtClean="0">
                          <a:latin typeface="Arial"/>
                          <a:cs typeface="Arial"/>
                        </a:rPr>
                        <a:t>Madrid/España</a:t>
                      </a:r>
                      <a:r>
                        <a:rPr lang="es-ES_tradnl" sz="1100" b="1" baseline="0" dirty="0" smtClean="0">
                          <a:latin typeface="Arial"/>
                          <a:cs typeface="Arial"/>
                        </a:rPr>
                        <a:t> </a:t>
                      </a:r>
                      <a:r>
                        <a:rPr lang="es-ES_tradnl" sz="1100" b="1" i="0" u="none" strike="noStrike" kern="1200" baseline="0" dirty="0" smtClean="0">
                          <a:solidFill>
                            <a:schemeClr val="dk1"/>
                          </a:solidFill>
                          <a:latin typeface="Arial"/>
                          <a:ea typeface="+mn-ea"/>
                          <a:cs typeface="Arial"/>
                        </a:rPr>
                        <a:t>Departamento de Orientación Escolar del Centro Regional de</a:t>
                      </a:r>
                    </a:p>
                    <a:p>
                      <a:r>
                        <a:rPr lang="es-ES_tradnl" sz="1100" b="1" i="0" u="none" strike="noStrike" kern="1200" baseline="0" dirty="0" smtClean="0">
                          <a:solidFill>
                            <a:schemeClr val="dk1"/>
                          </a:solidFill>
                          <a:latin typeface="Arial"/>
                          <a:ea typeface="+mn-ea"/>
                          <a:cs typeface="Arial"/>
                        </a:rPr>
                        <a:t>Innovación y Formación del Profesorado «Las Acacias».</a:t>
                      </a:r>
                      <a:endParaRPr lang="es-ES_tradnl" sz="1100" b="1" dirty="0">
                        <a:latin typeface="Arial"/>
                        <a:cs typeface="Arial"/>
                      </a:endParaRPr>
                    </a:p>
                  </a:txBody>
                  <a:tcPr/>
                </a:tc>
              </a:tr>
              <a:tr h="370840">
                <a:tc>
                  <a:txBody>
                    <a:bodyPr/>
                    <a:lstStyle/>
                    <a:p>
                      <a:r>
                        <a:rPr lang="es-ES_tradnl" sz="1100" b="1" dirty="0" smtClean="0">
                          <a:latin typeface="Arial"/>
                          <a:cs typeface="Arial"/>
                        </a:rPr>
                        <a:t>Tiempo estudio </a:t>
                      </a:r>
                      <a:endParaRPr lang="es-ES_tradnl" sz="1100" b="1" dirty="0">
                        <a:latin typeface="Arial"/>
                        <a:cs typeface="Arial"/>
                      </a:endParaRPr>
                    </a:p>
                  </a:txBody>
                  <a:tcPr/>
                </a:tc>
                <a:tc>
                  <a:txBody>
                    <a:bodyPr/>
                    <a:lstStyle/>
                    <a:p>
                      <a:r>
                        <a:rPr lang="es-ES_tradnl" sz="1100" b="1" dirty="0" smtClean="0">
                          <a:latin typeface="Arial"/>
                          <a:cs typeface="Arial"/>
                        </a:rPr>
                        <a:t>4 años 1 estudio (</a:t>
                      </a:r>
                      <a:r>
                        <a:rPr lang="es-ES_tradnl" sz="1100" b="0" i="0" u="none" strike="noStrike" kern="1200" baseline="0" dirty="0" smtClean="0">
                          <a:solidFill>
                            <a:schemeClr val="dk1"/>
                          </a:solidFill>
                          <a:latin typeface="Arial"/>
                          <a:ea typeface="+mn-ea"/>
                          <a:cs typeface="Arial"/>
                        </a:rPr>
                        <a:t>1998-2002) y 2 º estudio (2003-2007).</a:t>
                      </a:r>
                      <a:endParaRPr lang="es-ES_tradnl" sz="1100" b="1" dirty="0">
                        <a:latin typeface="Arial"/>
                        <a:cs typeface="Arial"/>
                      </a:endParaRPr>
                    </a:p>
                  </a:txBody>
                  <a:tcPr/>
                </a:tc>
              </a:tr>
              <a:tr h="370840">
                <a:tc>
                  <a:txBody>
                    <a:bodyPr/>
                    <a:lstStyle/>
                    <a:p>
                      <a:r>
                        <a:rPr lang="es-ES_tradnl" sz="1100" b="1" dirty="0" smtClean="0">
                          <a:latin typeface="Arial"/>
                          <a:cs typeface="Arial"/>
                        </a:rPr>
                        <a:t>Publicación </a:t>
                      </a:r>
                      <a:endParaRPr lang="es-ES_tradnl" sz="1100" b="1" dirty="0">
                        <a:latin typeface="Arial"/>
                        <a:cs typeface="Arial"/>
                      </a:endParaRPr>
                    </a:p>
                  </a:txBody>
                  <a:tcPr/>
                </a:tc>
                <a:tc>
                  <a:txBody>
                    <a:bodyPr/>
                    <a:lstStyle/>
                    <a:p>
                      <a:r>
                        <a:rPr lang="es-ES_tradnl" sz="1100" b="1" i="0" u="none" strike="noStrike" kern="1200" baseline="0" dirty="0" smtClean="0">
                          <a:solidFill>
                            <a:schemeClr val="dk1"/>
                          </a:solidFill>
                          <a:latin typeface="Arial"/>
                          <a:ea typeface="+mn-ea"/>
                          <a:cs typeface="Arial"/>
                        </a:rPr>
                        <a:t>Fecha de entrada: 20-10-06 /Fecha de aceptación: 17-09-07</a:t>
                      </a:r>
                      <a:endParaRPr lang="es-ES_tradnl" sz="1100" b="1" dirty="0">
                        <a:latin typeface="Arial"/>
                        <a:cs typeface="Arial"/>
                      </a:endParaRPr>
                    </a:p>
                  </a:txBody>
                  <a:tcPr/>
                </a:tc>
              </a:tr>
              <a:tr h="370840">
                <a:tc>
                  <a:txBody>
                    <a:bodyPr/>
                    <a:lstStyle/>
                    <a:p>
                      <a:r>
                        <a:rPr lang="es-ES_tradnl" sz="1100" b="1" dirty="0" smtClean="0">
                          <a:latin typeface="Arial"/>
                          <a:cs typeface="Arial"/>
                        </a:rPr>
                        <a:t>Financiamiento</a:t>
                      </a:r>
                      <a:r>
                        <a:rPr lang="es-ES_tradnl" sz="1100" b="1" baseline="0" dirty="0" smtClean="0">
                          <a:latin typeface="Arial"/>
                          <a:cs typeface="Arial"/>
                        </a:rPr>
                        <a:t> </a:t>
                      </a:r>
                      <a:endParaRPr lang="es-ES_tradnl" sz="1100" b="1" dirty="0">
                        <a:latin typeface="Arial"/>
                        <a:cs typeface="Arial"/>
                      </a:endParaRPr>
                    </a:p>
                  </a:txBody>
                  <a:tcPr/>
                </a:tc>
                <a:tc>
                  <a:txBody>
                    <a:bodyPr/>
                    <a:lstStyle/>
                    <a:p>
                      <a:r>
                        <a:rPr lang="es-ES_tradnl" sz="1100" b="1" dirty="0" smtClean="0">
                          <a:latin typeface="Arial"/>
                          <a:cs typeface="Arial"/>
                        </a:rPr>
                        <a:t>Gobierno</a:t>
                      </a:r>
                      <a:r>
                        <a:rPr lang="es-ES_tradnl" sz="1100" b="1" baseline="0" dirty="0" smtClean="0">
                          <a:latin typeface="Arial"/>
                          <a:cs typeface="Arial"/>
                        </a:rPr>
                        <a:t> Regional /Madrid</a:t>
                      </a:r>
                      <a:endParaRPr lang="es-ES_tradnl" sz="1100" b="1" dirty="0">
                        <a:latin typeface="Arial"/>
                        <a:cs typeface="Arial"/>
                      </a:endParaRPr>
                    </a:p>
                  </a:txBody>
                  <a:tcPr/>
                </a:tc>
              </a:tr>
              <a:tr h="370840">
                <a:tc>
                  <a:txBody>
                    <a:bodyPr/>
                    <a:lstStyle/>
                    <a:p>
                      <a:r>
                        <a:rPr lang="es-ES_tradnl" sz="1100" b="1" dirty="0" smtClean="0">
                          <a:latin typeface="Arial"/>
                          <a:cs typeface="Arial"/>
                        </a:rPr>
                        <a:t>Objeto de estudio </a:t>
                      </a:r>
                      <a:endParaRPr lang="es-ES_tradnl" sz="1100" b="1" dirty="0">
                        <a:latin typeface="Arial"/>
                        <a:cs typeface="Arial"/>
                      </a:endParaRPr>
                    </a:p>
                  </a:txBody>
                  <a:tcPr/>
                </a:tc>
                <a:tc>
                  <a:txBody>
                    <a:bodyPr/>
                    <a:lstStyle/>
                    <a:p>
                      <a:r>
                        <a:rPr lang="es-ES_tradnl" sz="1200" b="0" i="0" u="none" strike="noStrike" kern="1200" baseline="0" dirty="0" smtClean="0">
                          <a:solidFill>
                            <a:schemeClr val="dk1"/>
                          </a:solidFill>
                          <a:latin typeface="Arial"/>
                          <a:ea typeface="+mn-ea"/>
                          <a:cs typeface="Arial"/>
                        </a:rPr>
                        <a:t>“Equipos de mediación de conflictos en centros educativos españoles “ </a:t>
                      </a:r>
                    </a:p>
                    <a:p>
                      <a:endParaRPr lang="es-ES_tradnl" sz="1200" b="0" i="0" u="none" strike="noStrike" kern="1200" baseline="0" dirty="0" smtClean="0">
                        <a:solidFill>
                          <a:schemeClr val="dk1"/>
                        </a:solidFill>
                        <a:latin typeface="Arial"/>
                        <a:ea typeface="+mn-ea"/>
                        <a:cs typeface="Arial"/>
                      </a:endParaRPr>
                    </a:p>
                  </a:txBody>
                  <a:tcPr/>
                </a:tc>
              </a:tr>
            </a:tbl>
          </a:graphicData>
        </a:graphic>
      </p:graphicFrame>
    </p:spTree>
    <p:extLst>
      <p:ext uri="{BB962C8B-B14F-4D97-AF65-F5344CB8AC3E}">
        <p14:creationId xmlns:p14="http://schemas.microsoft.com/office/powerpoint/2010/main" xmlns="" val="851496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47864" y="2492896"/>
            <a:ext cx="2592288" cy="9361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Problemas de:</a:t>
            </a:r>
          </a:p>
          <a:p>
            <a:pPr marL="285750" indent="-285750" algn="ctr">
              <a:buFontTx/>
              <a:buChar char="-"/>
            </a:pPr>
            <a:r>
              <a:rPr lang="es-CL" sz="1500" b="1" dirty="0" smtClean="0"/>
              <a:t>Convivencia</a:t>
            </a:r>
          </a:p>
          <a:p>
            <a:pPr marL="285750" indent="-285750" algn="ctr">
              <a:buFontTx/>
              <a:buChar char="-"/>
            </a:pPr>
            <a:r>
              <a:rPr lang="es-CL" sz="1500" b="1" dirty="0" smtClean="0"/>
              <a:t>Disciplina</a:t>
            </a:r>
          </a:p>
          <a:p>
            <a:pPr marL="285750" indent="-285750" algn="ctr">
              <a:buFontTx/>
              <a:buChar char="-"/>
            </a:pPr>
            <a:r>
              <a:rPr lang="es-CL" sz="1500" b="1" dirty="0" smtClean="0"/>
              <a:t>Violencia en la escuela</a:t>
            </a:r>
            <a:endParaRPr lang="es-CL" sz="1500" b="1" dirty="0"/>
          </a:p>
        </p:txBody>
      </p:sp>
      <p:sp>
        <p:nvSpPr>
          <p:cNvPr id="5" name="4 Rectángulo"/>
          <p:cNvSpPr/>
          <p:nvPr/>
        </p:nvSpPr>
        <p:spPr>
          <a:xfrm>
            <a:off x="3743908" y="944724"/>
            <a:ext cx="1800200"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smtClean="0"/>
              <a:t>Equipos de mediación</a:t>
            </a:r>
            <a:endParaRPr lang="es-CL" b="1" dirty="0"/>
          </a:p>
        </p:txBody>
      </p:sp>
      <p:sp>
        <p:nvSpPr>
          <p:cNvPr id="6" name="5 Rectángulo"/>
          <p:cNvSpPr/>
          <p:nvPr/>
        </p:nvSpPr>
        <p:spPr>
          <a:xfrm>
            <a:off x="6971633" y="944724"/>
            <a:ext cx="1512168" cy="6010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smtClean="0"/>
              <a:t>Responder</a:t>
            </a:r>
            <a:endParaRPr lang="es-CL" b="1" dirty="0"/>
          </a:p>
        </p:txBody>
      </p:sp>
      <p:sp>
        <p:nvSpPr>
          <p:cNvPr id="7" name="6 Rectángulo"/>
          <p:cNvSpPr/>
          <p:nvPr/>
        </p:nvSpPr>
        <p:spPr>
          <a:xfrm>
            <a:off x="6971634" y="1988840"/>
            <a:ext cx="1512168"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smtClean="0"/>
              <a:t>Mejorar convivencia escolar</a:t>
            </a:r>
            <a:endParaRPr lang="es-CL" b="1" dirty="0"/>
          </a:p>
        </p:txBody>
      </p:sp>
      <p:sp>
        <p:nvSpPr>
          <p:cNvPr id="8" name="7 Rectángulo"/>
          <p:cNvSpPr/>
          <p:nvPr/>
        </p:nvSpPr>
        <p:spPr>
          <a:xfrm>
            <a:off x="6942143" y="3192193"/>
            <a:ext cx="1541659"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Pocas investigaciones</a:t>
            </a:r>
            <a:endParaRPr lang="es-CL" sz="1500" b="1" dirty="0"/>
          </a:p>
        </p:txBody>
      </p:sp>
      <p:sp>
        <p:nvSpPr>
          <p:cNvPr id="9" name="8 Rectángulo"/>
          <p:cNvSpPr/>
          <p:nvPr/>
        </p:nvSpPr>
        <p:spPr>
          <a:xfrm>
            <a:off x="6817631" y="4941168"/>
            <a:ext cx="1541659"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Impacto</a:t>
            </a:r>
            <a:endParaRPr lang="es-CL" sz="1500" b="1" dirty="0"/>
          </a:p>
        </p:txBody>
      </p:sp>
      <p:sp>
        <p:nvSpPr>
          <p:cNvPr id="10" name="9 Rectángulo"/>
          <p:cNvSpPr/>
          <p:nvPr/>
        </p:nvSpPr>
        <p:spPr>
          <a:xfrm>
            <a:off x="3677268" y="5085184"/>
            <a:ext cx="1933480"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Artículo: investigación de Torrego, J.C. y Galán, A. (2008)</a:t>
            </a:r>
            <a:endParaRPr lang="es-CL" sz="1500" b="1" dirty="0"/>
          </a:p>
        </p:txBody>
      </p:sp>
      <p:sp>
        <p:nvSpPr>
          <p:cNvPr id="11" name="10 Rectángulo"/>
          <p:cNvSpPr/>
          <p:nvPr/>
        </p:nvSpPr>
        <p:spPr>
          <a:xfrm>
            <a:off x="1115616" y="5205479"/>
            <a:ext cx="1541659"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24 centros educativos</a:t>
            </a:r>
            <a:endParaRPr lang="es-CL" sz="1500" b="1" dirty="0"/>
          </a:p>
        </p:txBody>
      </p:sp>
      <p:sp>
        <p:nvSpPr>
          <p:cNvPr id="12" name="11 Rectángulo"/>
          <p:cNvSpPr/>
          <p:nvPr/>
        </p:nvSpPr>
        <p:spPr>
          <a:xfrm>
            <a:off x="546470" y="3984281"/>
            <a:ext cx="1418901" cy="58281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4 años</a:t>
            </a:r>
            <a:endParaRPr lang="es-CL" sz="1500" b="1" dirty="0"/>
          </a:p>
        </p:txBody>
      </p:sp>
      <p:sp>
        <p:nvSpPr>
          <p:cNvPr id="13" name="12 Rectángulo"/>
          <p:cNvSpPr/>
          <p:nvPr/>
        </p:nvSpPr>
        <p:spPr>
          <a:xfrm>
            <a:off x="497186" y="2564904"/>
            <a:ext cx="1541659"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Exploratorio y descriptivo</a:t>
            </a:r>
            <a:endParaRPr lang="es-CL" sz="1500" b="1" dirty="0"/>
          </a:p>
        </p:txBody>
      </p:sp>
      <p:sp>
        <p:nvSpPr>
          <p:cNvPr id="14" name="13 Rectángulo"/>
          <p:cNvSpPr/>
          <p:nvPr/>
        </p:nvSpPr>
        <p:spPr>
          <a:xfrm>
            <a:off x="497186" y="1040233"/>
            <a:ext cx="1800200"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b="1" dirty="0" smtClean="0"/>
              <a:t>Función Polivalente</a:t>
            </a:r>
            <a:endParaRPr lang="es-CL" b="1" dirty="0"/>
          </a:p>
        </p:txBody>
      </p:sp>
      <p:cxnSp>
        <p:nvCxnSpPr>
          <p:cNvPr id="16" name="15 Conector recto de flecha"/>
          <p:cNvCxnSpPr>
            <a:stCxn id="5" idx="3"/>
            <a:endCxn id="6" idx="1"/>
          </p:cNvCxnSpPr>
          <p:nvPr/>
        </p:nvCxnSpPr>
        <p:spPr>
          <a:xfrm flipV="1">
            <a:off x="5544108" y="1245259"/>
            <a:ext cx="1427525" cy="955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17 Conector recto de flecha"/>
          <p:cNvCxnSpPr>
            <a:stCxn id="6" idx="2"/>
            <a:endCxn id="7" idx="0"/>
          </p:cNvCxnSpPr>
          <p:nvPr/>
        </p:nvCxnSpPr>
        <p:spPr>
          <a:xfrm>
            <a:off x="7727717" y="1545793"/>
            <a:ext cx="1" cy="4430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27 Conector recto de flecha"/>
          <p:cNvCxnSpPr>
            <a:stCxn id="4" idx="3"/>
            <a:endCxn id="8" idx="1"/>
          </p:cNvCxnSpPr>
          <p:nvPr/>
        </p:nvCxnSpPr>
        <p:spPr>
          <a:xfrm>
            <a:off x="5940152" y="2960948"/>
            <a:ext cx="1001991" cy="627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29 Conector recto de flecha"/>
          <p:cNvCxnSpPr>
            <a:stCxn id="4" idx="0"/>
            <a:endCxn id="5" idx="2"/>
          </p:cNvCxnSpPr>
          <p:nvPr/>
        </p:nvCxnSpPr>
        <p:spPr>
          <a:xfrm flipV="1">
            <a:off x="4644008" y="1736812"/>
            <a:ext cx="0" cy="7560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a:stCxn id="8" idx="2"/>
            <a:endCxn id="9" idx="0"/>
          </p:cNvCxnSpPr>
          <p:nvPr/>
        </p:nvCxnSpPr>
        <p:spPr>
          <a:xfrm flipH="1">
            <a:off x="7588461" y="3984281"/>
            <a:ext cx="124512" cy="9568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33 Conector recto de flecha"/>
          <p:cNvCxnSpPr>
            <a:stCxn id="4" idx="2"/>
            <a:endCxn id="10" idx="0"/>
          </p:cNvCxnSpPr>
          <p:nvPr/>
        </p:nvCxnSpPr>
        <p:spPr>
          <a:xfrm>
            <a:off x="4644008" y="3429000"/>
            <a:ext cx="0"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36 Conector recto de flecha"/>
          <p:cNvCxnSpPr>
            <a:stCxn id="10" idx="1"/>
            <a:endCxn id="11" idx="3"/>
          </p:cNvCxnSpPr>
          <p:nvPr/>
        </p:nvCxnSpPr>
        <p:spPr>
          <a:xfrm flipH="1">
            <a:off x="2657275" y="5589240"/>
            <a:ext cx="1019993" cy="1228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38 Conector recto de flecha"/>
          <p:cNvCxnSpPr>
            <a:stCxn id="11" idx="0"/>
            <a:endCxn id="12" idx="2"/>
          </p:cNvCxnSpPr>
          <p:nvPr/>
        </p:nvCxnSpPr>
        <p:spPr>
          <a:xfrm flipH="1" flipV="1">
            <a:off x="1255921" y="4567094"/>
            <a:ext cx="630525" cy="6383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 name="40 Conector recto de flecha"/>
          <p:cNvCxnSpPr>
            <a:stCxn id="12" idx="0"/>
            <a:endCxn id="13" idx="2"/>
          </p:cNvCxnSpPr>
          <p:nvPr/>
        </p:nvCxnSpPr>
        <p:spPr>
          <a:xfrm flipV="1">
            <a:off x="1255921" y="3356992"/>
            <a:ext cx="12095" cy="6272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 name="44 Conector recto de flecha"/>
          <p:cNvCxnSpPr/>
          <p:nvPr/>
        </p:nvCxnSpPr>
        <p:spPr>
          <a:xfrm flipV="1">
            <a:off x="2038845" y="1736812"/>
            <a:ext cx="1638423" cy="8280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48 Conector recto de flecha"/>
          <p:cNvCxnSpPr>
            <a:stCxn id="5" idx="1"/>
            <a:endCxn id="14" idx="3"/>
          </p:cNvCxnSpPr>
          <p:nvPr/>
        </p:nvCxnSpPr>
        <p:spPr>
          <a:xfrm flipH="1">
            <a:off x="2297386" y="1340768"/>
            <a:ext cx="1446522" cy="955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0" name="49 Rectángulo"/>
          <p:cNvSpPr/>
          <p:nvPr/>
        </p:nvSpPr>
        <p:spPr>
          <a:xfrm>
            <a:off x="1115616" y="3454612"/>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carácter</a:t>
            </a:r>
            <a:endParaRPr lang="es-CL" sz="1500" b="1" dirty="0"/>
          </a:p>
        </p:txBody>
      </p:sp>
      <p:sp>
        <p:nvSpPr>
          <p:cNvPr id="52" name="51 Rectángulo"/>
          <p:cNvSpPr/>
          <p:nvPr/>
        </p:nvSpPr>
        <p:spPr>
          <a:xfrm>
            <a:off x="1384335" y="4670262"/>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durante</a:t>
            </a:r>
            <a:endParaRPr lang="es-CL" sz="1500" b="1" dirty="0"/>
          </a:p>
        </p:txBody>
      </p:sp>
      <p:sp>
        <p:nvSpPr>
          <p:cNvPr id="53" name="52 Rectángulo"/>
          <p:cNvSpPr/>
          <p:nvPr/>
        </p:nvSpPr>
        <p:spPr>
          <a:xfrm>
            <a:off x="2491439" y="5661248"/>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investiga</a:t>
            </a:r>
            <a:endParaRPr lang="es-CL" sz="1500" b="1" dirty="0"/>
          </a:p>
        </p:txBody>
      </p:sp>
      <p:sp>
        <p:nvSpPr>
          <p:cNvPr id="54" name="53 Rectángulo"/>
          <p:cNvSpPr/>
          <p:nvPr/>
        </p:nvSpPr>
        <p:spPr>
          <a:xfrm>
            <a:off x="7537862" y="4275687"/>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Analizan</a:t>
            </a:r>
            <a:endParaRPr lang="es-CL" sz="1500" b="1" dirty="0"/>
          </a:p>
        </p:txBody>
      </p:sp>
      <p:sp>
        <p:nvSpPr>
          <p:cNvPr id="55" name="54 Rectángulo"/>
          <p:cNvSpPr/>
          <p:nvPr/>
        </p:nvSpPr>
        <p:spPr>
          <a:xfrm>
            <a:off x="5603360" y="903352"/>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para</a:t>
            </a:r>
            <a:endParaRPr lang="es-CL" sz="1500" b="1" dirty="0"/>
          </a:p>
        </p:txBody>
      </p:sp>
      <p:sp>
        <p:nvSpPr>
          <p:cNvPr id="56" name="55 Rectángulo"/>
          <p:cNvSpPr/>
          <p:nvPr/>
        </p:nvSpPr>
        <p:spPr>
          <a:xfrm>
            <a:off x="7380312" y="1545793"/>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objetivo</a:t>
            </a:r>
            <a:endParaRPr lang="es-CL" sz="1500" b="1" dirty="0"/>
          </a:p>
        </p:txBody>
      </p:sp>
      <p:sp>
        <p:nvSpPr>
          <p:cNvPr id="57" name="56 Rectángulo"/>
          <p:cNvSpPr/>
          <p:nvPr/>
        </p:nvSpPr>
        <p:spPr>
          <a:xfrm>
            <a:off x="4446741" y="1934834"/>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nace</a:t>
            </a:r>
            <a:endParaRPr lang="es-CL" sz="1500" b="1" dirty="0"/>
          </a:p>
        </p:txBody>
      </p:sp>
      <p:sp>
        <p:nvSpPr>
          <p:cNvPr id="58" name="57 Rectángulo"/>
          <p:cNvSpPr/>
          <p:nvPr/>
        </p:nvSpPr>
        <p:spPr>
          <a:xfrm>
            <a:off x="2366137" y="956474"/>
            <a:ext cx="1309019" cy="43204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sz="1500" b="1" dirty="0" smtClean="0"/>
              <a:t>tiene</a:t>
            </a:r>
            <a:endParaRPr lang="es-CL" sz="1500" b="1" dirty="0"/>
          </a:p>
        </p:txBody>
      </p:sp>
      <p:sp>
        <p:nvSpPr>
          <p:cNvPr id="65" name="64 Rectángulo"/>
          <p:cNvSpPr/>
          <p:nvPr/>
        </p:nvSpPr>
        <p:spPr>
          <a:xfrm>
            <a:off x="3347864" y="6237312"/>
            <a:ext cx="5499017" cy="2880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just"/>
            <a:r>
              <a:rPr lang="es-CL" sz="1000" b="1" dirty="0" smtClean="0"/>
              <a:t>Fuente: Torrego, </a:t>
            </a:r>
            <a:r>
              <a:rPr lang="es-CL" sz="1000" b="1" dirty="0" err="1" smtClean="0"/>
              <a:t>J.C</a:t>
            </a:r>
            <a:r>
              <a:rPr lang="es-CL" sz="1000" b="1" dirty="0" smtClean="0"/>
              <a:t> . y Galán, A. (2008) Investigación evaluativa sobre el Programa de mediación e conflictos en entro escolares. En Revista de Educación, 347, Septiembre 2008, pp.369 -294</a:t>
            </a:r>
            <a:endParaRPr lang="es-CL" sz="1000" b="1" dirty="0"/>
          </a:p>
        </p:txBody>
      </p:sp>
      <p:sp>
        <p:nvSpPr>
          <p:cNvPr id="66" name="65 CuadroTexto"/>
          <p:cNvSpPr txBox="1"/>
          <p:nvPr/>
        </p:nvSpPr>
        <p:spPr>
          <a:xfrm>
            <a:off x="497186" y="116632"/>
            <a:ext cx="7537635" cy="800219"/>
          </a:xfrm>
          <a:prstGeom prst="rect">
            <a:avLst/>
          </a:prstGeom>
          <a:noFill/>
        </p:spPr>
        <p:txBody>
          <a:bodyPr wrap="square" rtlCol="0">
            <a:spAutoFit/>
          </a:bodyPr>
          <a:lstStyle/>
          <a:p>
            <a:r>
              <a:rPr lang="es-CL" sz="4600" b="1" dirty="0" smtClean="0">
                <a:solidFill>
                  <a:srgbClr val="FFFFFF"/>
                </a:solidFill>
                <a:latin typeface="Calisto MT" pitchFamily="18" charset="0"/>
              </a:rPr>
              <a:t>Introducción</a:t>
            </a:r>
            <a:endParaRPr lang="es-CL" sz="4600" b="1" dirty="0">
              <a:solidFill>
                <a:srgbClr val="FFFFFF"/>
              </a:solidFill>
              <a:latin typeface="Calisto MT" pitchFamily="18" charset="0"/>
            </a:endParaRPr>
          </a:p>
        </p:txBody>
      </p:sp>
    </p:spTree>
    <p:extLst>
      <p:ext uri="{BB962C8B-B14F-4D97-AF65-F5344CB8AC3E}">
        <p14:creationId xmlns:p14="http://schemas.microsoft.com/office/powerpoint/2010/main" xmlns="" val="2434985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Marco teórico</a:t>
            </a:r>
            <a:endParaRPr lang="es-CL" dirty="0"/>
          </a:p>
        </p:txBody>
      </p:sp>
      <p:sp>
        <p:nvSpPr>
          <p:cNvPr id="3" name="2 Marcador de contenido"/>
          <p:cNvSpPr>
            <a:spLocks noGrp="1"/>
          </p:cNvSpPr>
          <p:nvPr>
            <p:ph idx="1"/>
          </p:nvPr>
        </p:nvSpPr>
        <p:spPr/>
        <p:txBody>
          <a:bodyPr/>
          <a:lstStyle/>
          <a:p>
            <a:r>
              <a:rPr lang="es-CL" dirty="0" smtClean="0"/>
              <a:t>Estado del arte:</a:t>
            </a:r>
          </a:p>
          <a:p>
            <a:pPr marL="0" indent="0">
              <a:buNone/>
            </a:pPr>
            <a:endParaRPr lang="es-CL" dirty="0"/>
          </a:p>
        </p:txBody>
      </p:sp>
      <p:graphicFrame>
        <p:nvGraphicFramePr>
          <p:cNvPr id="4" name="3 Tabla"/>
          <p:cNvGraphicFramePr>
            <a:graphicFrameLocks noGrp="1"/>
          </p:cNvGraphicFramePr>
          <p:nvPr>
            <p:extLst>
              <p:ext uri="{D42A27DB-BD31-4B8C-83A1-F6EECF244321}">
                <p14:modId xmlns:p14="http://schemas.microsoft.com/office/powerpoint/2010/main" xmlns="" val="3648088470"/>
              </p:ext>
            </p:extLst>
          </p:nvPr>
        </p:nvGraphicFramePr>
        <p:xfrm>
          <a:off x="611560" y="2276872"/>
          <a:ext cx="8040216" cy="2834640"/>
        </p:xfrm>
        <a:graphic>
          <a:graphicData uri="http://schemas.openxmlformats.org/drawingml/2006/table">
            <a:tbl>
              <a:tblPr firstRow="1" bandRow="1">
                <a:tableStyleId>{5C22544A-7EE6-4342-B048-85BDC9FD1C3A}</a:tableStyleId>
              </a:tblPr>
              <a:tblGrid>
                <a:gridCol w="2680072"/>
                <a:gridCol w="2680072"/>
                <a:gridCol w="2680072"/>
              </a:tblGrid>
              <a:tr h="370840">
                <a:tc>
                  <a:txBody>
                    <a:bodyPr/>
                    <a:lstStyle/>
                    <a:p>
                      <a:r>
                        <a:rPr lang="es-CL" dirty="0" smtClean="0"/>
                        <a:t>Enfoque</a:t>
                      </a:r>
                      <a:r>
                        <a:rPr lang="es-CL" baseline="0" dirty="0" smtClean="0"/>
                        <a:t> de solución de problemas </a:t>
                      </a:r>
                      <a:r>
                        <a:rPr lang="es-CL" sz="1200" baseline="0" dirty="0" smtClean="0"/>
                        <a:t>(Fisher y </a:t>
                      </a:r>
                      <a:r>
                        <a:rPr lang="es-CL" sz="1200" baseline="0" dirty="0" err="1" smtClean="0"/>
                        <a:t>Ury</a:t>
                      </a:r>
                      <a:r>
                        <a:rPr lang="es-CL" sz="1200" baseline="0" dirty="0" smtClean="0"/>
                        <a:t>, 1996)</a:t>
                      </a:r>
                      <a:endParaRPr lang="es-CL" sz="1200" dirty="0"/>
                    </a:p>
                  </a:txBody>
                  <a:tcPr/>
                </a:tc>
                <a:tc>
                  <a:txBody>
                    <a:bodyPr/>
                    <a:lstStyle/>
                    <a:p>
                      <a:r>
                        <a:rPr lang="es-CL" dirty="0" smtClean="0"/>
                        <a:t>Enfoque</a:t>
                      </a:r>
                      <a:r>
                        <a:rPr lang="es-CL" baseline="0" dirty="0" smtClean="0"/>
                        <a:t> de modelo transformativo </a:t>
                      </a:r>
                      <a:r>
                        <a:rPr lang="es-CL" sz="1200" baseline="0" dirty="0" smtClean="0"/>
                        <a:t>(Fisher y </a:t>
                      </a:r>
                      <a:r>
                        <a:rPr lang="es-CL" sz="1200" baseline="0" dirty="0" err="1" smtClean="0"/>
                        <a:t>Folger</a:t>
                      </a:r>
                      <a:r>
                        <a:rPr lang="es-CL" sz="1200" baseline="0" dirty="0" smtClean="0"/>
                        <a:t>, 1996)</a:t>
                      </a:r>
                      <a:endParaRPr lang="es-CL" sz="1200" dirty="0"/>
                    </a:p>
                  </a:txBody>
                  <a:tcPr/>
                </a:tc>
                <a:tc>
                  <a:txBody>
                    <a:bodyPr/>
                    <a:lstStyle/>
                    <a:p>
                      <a:r>
                        <a:rPr lang="es-CL" dirty="0" smtClean="0"/>
                        <a:t>Enfoque modelo comunicacional </a:t>
                      </a:r>
                      <a:r>
                        <a:rPr lang="es-CL" sz="1200" dirty="0" smtClean="0"/>
                        <a:t>(</a:t>
                      </a:r>
                      <a:r>
                        <a:rPr lang="es-CL" sz="1200" dirty="0" err="1" smtClean="0"/>
                        <a:t>Cobb</a:t>
                      </a:r>
                      <a:r>
                        <a:rPr lang="es-CL" sz="1200" dirty="0" smtClean="0"/>
                        <a:t>, 1996)</a:t>
                      </a:r>
                      <a:endParaRPr lang="es-CL" sz="1200" dirty="0"/>
                    </a:p>
                  </a:txBody>
                  <a:tcPr/>
                </a:tc>
              </a:tr>
              <a:tr h="370840">
                <a:tc>
                  <a:txBody>
                    <a:bodyPr/>
                    <a:lstStyle/>
                    <a:p>
                      <a:r>
                        <a:rPr lang="es-CL" dirty="0" smtClean="0"/>
                        <a:t>Objetivo es la obtención</a:t>
                      </a:r>
                      <a:r>
                        <a:rPr lang="es-CL" baseline="0" dirty="0" smtClean="0"/>
                        <a:t> de acuerdo</a:t>
                      </a:r>
                    </a:p>
                    <a:p>
                      <a:r>
                        <a:rPr lang="es-CL" baseline="0" dirty="0" smtClean="0"/>
                        <a:t>Asume explicación lineal del conflicto</a:t>
                      </a:r>
                      <a:endParaRPr lang="es-CL" dirty="0"/>
                    </a:p>
                  </a:txBody>
                  <a:tcPr/>
                </a:tc>
                <a:tc>
                  <a:txBody>
                    <a:bodyPr/>
                    <a:lstStyle/>
                    <a:p>
                      <a:r>
                        <a:rPr lang="es-CL" dirty="0" smtClean="0"/>
                        <a:t>Se centra en humanizar los</a:t>
                      </a:r>
                      <a:r>
                        <a:rPr lang="es-CL" baseline="0" dirty="0" smtClean="0"/>
                        <a:t> conflictos (interés en lo personal, relacional, estructural y cultural).</a:t>
                      </a:r>
                    </a:p>
                    <a:p>
                      <a:r>
                        <a:rPr lang="es-CL" baseline="0" dirty="0" smtClean="0"/>
                        <a:t>Da importancia al proceso más que el acuerdo </a:t>
                      </a:r>
                      <a:endParaRPr lang="es-CL" dirty="0"/>
                    </a:p>
                  </a:txBody>
                  <a:tcPr/>
                </a:tc>
                <a:tc>
                  <a:txBody>
                    <a:bodyPr/>
                    <a:lstStyle/>
                    <a:p>
                      <a:r>
                        <a:rPr lang="es-CL" dirty="0" smtClean="0"/>
                        <a:t>Es relevante “volver a hablar</a:t>
                      </a:r>
                      <a:r>
                        <a:rPr lang="es-CL" baseline="0" dirty="0" smtClean="0"/>
                        <a:t> del problema”. </a:t>
                      </a:r>
                    </a:p>
                    <a:p>
                      <a:r>
                        <a:rPr lang="es-CL" baseline="0" dirty="0" smtClean="0"/>
                        <a:t>Es una construcción social que se sitúa en un contexto social. </a:t>
                      </a:r>
                      <a:endParaRPr lang="es-CL" dirty="0"/>
                    </a:p>
                  </a:txBody>
                  <a:tcPr/>
                </a:tc>
              </a:tr>
            </a:tbl>
          </a:graphicData>
        </a:graphic>
      </p:graphicFrame>
      <p:sp>
        <p:nvSpPr>
          <p:cNvPr id="5" name="4 Abrir llave"/>
          <p:cNvSpPr/>
          <p:nvPr/>
        </p:nvSpPr>
        <p:spPr>
          <a:xfrm rot="16200000">
            <a:off x="4373978" y="962726"/>
            <a:ext cx="432048" cy="82449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graphicFrame>
        <p:nvGraphicFramePr>
          <p:cNvPr id="6" name="5 Tabla"/>
          <p:cNvGraphicFramePr>
            <a:graphicFrameLocks noGrp="1"/>
          </p:cNvGraphicFramePr>
          <p:nvPr>
            <p:extLst>
              <p:ext uri="{D42A27DB-BD31-4B8C-83A1-F6EECF244321}">
                <p14:modId xmlns:p14="http://schemas.microsoft.com/office/powerpoint/2010/main" xmlns="" val="668006862"/>
              </p:ext>
            </p:extLst>
          </p:nvPr>
        </p:nvGraphicFramePr>
        <p:xfrm>
          <a:off x="1691680" y="5517232"/>
          <a:ext cx="6096000" cy="370840"/>
        </p:xfrm>
        <a:graphic>
          <a:graphicData uri="http://schemas.openxmlformats.org/drawingml/2006/table">
            <a:tbl>
              <a:tblPr firstRow="1" bandRow="1">
                <a:tableStyleId>{5C22544A-7EE6-4342-B048-85BDC9FD1C3A}</a:tableStyleId>
              </a:tblPr>
              <a:tblGrid>
                <a:gridCol w="6096000"/>
              </a:tblGrid>
              <a:tr h="370840">
                <a:tc>
                  <a:txBody>
                    <a:bodyPr/>
                    <a:lstStyle/>
                    <a:p>
                      <a:pPr algn="ctr"/>
                      <a:r>
                        <a:rPr lang="es-CL" dirty="0" smtClean="0"/>
                        <a:t>Programa</a:t>
                      </a:r>
                      <a:r>
                        <a:rPr lang="es-CL" baseline="0" dirty="0" smtClean="0"/>
                        <a:t> de mediación </a:t>
                      </a:r>
                      <a:r>
                        <a:rPr lang="es-CL" baseline="0" smtClean="0"/>
                        <a:t>de conflictos</a:t>
                      </a:r>
                      <a:endParaRPr lang="es-CL" dirty="0"/>
                    </a:p>
                  </a:txBody>
                  <a:tcPr/>
                </a:tc>
              </a:tr>
            </a:tbl>
          </a:graphicData>
        </a:graphic>
      </p:graphicFrame>
    </p:spTree>
    <p:extLst>
      <p:ext uri="{BB962C8B-B14F-4D97-AF65-F5344CB8AC3E}">
        <p14:creationId xmlns:p14="http://schemas.microsoft.com/office/powerpoint/2010/main" xmlns="" val="4029920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s-CL" sz="3200" b="1">
                <a:latin typeface="Calisto MT" charset="0"/>
              </a:rPr>
              <a:t>OBJETIVOS DEL PROGRAMA DE MEDIACION DE CONFLICTOS</a:t>
            </a:r>
            <a:endParaRPr lang="es-ES" sz="3200" b="1">
              <a:latin typeface="Calisto MT" charset="0"/>
            </a:endParaRPr>
          </a:p>
        </p:txBody>
      </p:sp>
      <p:sp>
        <p:nvSpPr>
          <p:cNvPr id="48131" name="Rectangle 3"/>
          <p:cNvSpPr>
            <a:spLocks noGrp="1"/>
          </p:cNvSpPr>
          <p:nvPr>
            <p:ph type="body" idx="1"/>
          </p:nvPr>
        </p:nvSpPr>
        <p:spPr>
          <a:xfrm>
            <a:off x="0" y="3634603"/>
            <a:ext cx="8915400" cy="2715398"/>
          </a:xfrm>
        </p:spPr>
        <p:txBody>
          <a:bodyPr>
            <a:normAutofit/>
          </a:bodyPr>
          <a:lstStyle/>
          <a:p>
            <a:pPr>
              <a:lnSpc>
                <a:spcPct val="80000"/>
              </a:lnSpc>
            </a:pPr>
            <a:r>
              <a:rPr lang="es-ES" sz="2400" b="1" dirty="0">
                <a:solidFill>
                  <a:srgbClr val="000000"/>
                </a:solidFill>
                <a:latin typeface="Arial"/>
                <a:cs typeface="Arial"/>
              </a:rPr>
              <a:t>Comprender</a:t>
            </a:r>
            <a:r>
              <a:rPr lang="es-ES" sz="2400" dirty="0">
                <a:solidFill>
                  <a:srgbClr val="000000"/>
                </a:solidFill>
                <a:latin typeface="Arial"/>
                <a:cs typeface="Arial"/>
              </a:rPr>
              <a:t> el papel del conflicto en la vida de las personas.</a:t>
            </a:r>
          </a:p>
          <a:p>
            <a:pPr>
              <a:lnSpc>
                <a:spcPct val="80000"/>
              </a:lnSpc>
            </a:pPr>
            <a:r>
              <a:rPr lang="es-ES" sz="2400" b="1" dirty="0">
                <a:solidFill>
                  <a:srgbClr val="000000"/>
                </a:solidFill>
                <a:latin typeface="Arial"/>
                <a:cs typeface="Arial"/>
              </a:rPr>
              <a:t>Practicar</a:t>
            </a:r>
            <a:r>
              <a:rPr lang="es-ES" sz="2400" dirty="0">
                <a:solidFill>
                  <a:srgbClr val="000000"/>
                </a:solidFill>
                <a:latin typeface="Arial"/>
                <a:cs typeface="Arial"/>
              </a:rPr>
              <a:t> modelos colaborativos de resolución de conflictos.</a:t>
            </a:r>
          </a:p>
          <a:p>
            <a:pPr>
              <a:lnSpc>
                <a:spcPct val="80000"/>
              </a:lnSpc>
            </a:pPr>
            <a:r>
              <a:rPr lang="es-ES" sz="2400" b="1" dirty="0">
                <a:solidFill>
                  <a:srgbClr val="000000"/>
                </a:solidFill>
                <a:latin typeface="Arial"/>
                <a:cs typeface="Arial"/>
              </a:rPr>
              <a:t>Favorecer</a:t>
            </a:r>
            <a:r>
              <a:rPr lang="es-ES" sz="2400" dirty="0">
                <a:solidFill>
                  <a:srgbClr val="000000"/>
                </a:solidFill>
                <a:latin typeface="Arial"/>
                <a:cs typeface="Arial"/>
              </a:rPr>
              <a:t> el conocimiento de la mediación como estrategia particular de resolución de conflictos en el ámbito escolar.</a:t>
            </a:r>
          </a:p>
          <a:p>
            <a:pPr>
              <a:lnSpc>
                <a:spcPct val="80000"/>
              </a:lnSpc>
            </a:pPr>
            <a:r>
              <a:rPr lang="es-ES" sz="2400" b="1" dirty="0">
                <a:solidFill>
                  <a:srgbClr val="000000"/>
                </a:solidFill>
                <a:latin typeface="Arial"/>
                <a:cs typeface="Arial"/>
              </a:rPr>
              <a:t>Instaurar</a:t>
            </a:r>
            <a:r>
              <a:rPr lang="es-ES" sz="2400" dirty="0">
                <a:solidFill>
                  <a:srgbClr val="000000"/>
                </a:solidFill>
                <a:latin typeface="Arial"/>
                <a:cs typeface="Arial"/>
              </a:rPr>
              <a:t> la mediación como programa de resolución de conflictos de convivencia en los centros acogidos al proyecto.</a:t>
            </a:r>
          </a:p>
        </p:txBody>
      </p:sp>
      <p:sp>
        <p:nvSpPr>
          <p:cNvPr id="2" name="Rectangle 1"/>
          <p:cNvSpPr/>
          <p:nvPr/>
        </p:nvSpPr>
        <p:spPr>
          <a:xfrm>
            <a:off x="252350" y="2096098"/>
            <a:ext cx="8229600" cy="1292662"/>
          </a:xfrm>
          <a:prstGeom prst="rect">
            <a:avLst/>
          </a:prstGeom>
        </p:spPr>
        <p:txBody>
          <a:bodyPr wrap="square">
            <a:spAutoFit/>
          </a:bodyPr>
          <a:lstStyle/>
          <a:p>
            <a:r>
              <a:rPr lang="es-CL" sz="2400" b="1" dirty="0">
                <a:latin typeface="Arial"/>
                <a:cs typeface="Arial"/>
              </a:rPr>
              <a:t>EN LO PRINCIPAL:</a:t>
            </a:r>
            <a:r>
              <a:rPr lang="es-CL" dirty="0">
                <a:latin typeface="Arial"/>
                <a:cs typeface="Arial"/>
              </a:rPr>
              <a:t> </a:t>
            </a:r>
          </a:p>
          <a:p>
            <a:pPr>
              <a:buFont typeface="Wingdings" charset="0"/>
              <a:buChar char="S"/>
            </a:pPr>
            <a:r>
              <a:rPr lang="es-CL" b="1" dirty="0">
                <a:latin typeface="Arial"/>
                <a:cs typeface="Arial"/>
              </a:rPr>
              <a:t>PREVENIR</a:t>
            </a:r>
            <a:r>
              <a:rPr lang="es-CL" dirty="0">
                <a:latin typeface="Arial"/>
                <a:cs typeface="Arial"/>
              </a:rPr>
              <a:t> LA VIOLENCIA </a:t>
            </a:r>
          </a:p>
          <a:p>
            <a:pPr>
              <a:buFont typeface="Wingdings" charset="0"/>
              <a:buChar char="S"/>
            </a:pPr>
            <a:r>
              <a:rPr lang="es-CL" b="1" dirty="0">
                <a:latin typeface="Arial"/>
                <a:cs typeface="Arial"/>
              </a:rPr>
              <a:t>APRENDER </a:t>
            </a:r>
            <a:r>
              <a:rPr lang="es-CL" dirty="0">
                <a:latin typeface="Arial"/>
                <a:cs typeface="Arial"/>
              </a:rPr>
              <a:t>ESTRATEGIAS PARA LA RESOLUCION PACIFICA </a:t>
            </a:r>
          </a:p>
          <a:p>
            <a:r>
              <a:rPr lang="es-CL" dirty="0">
                <a:latin typeface="Arial"/>
                <a:cs typeface="Arial"/>
              </a:rPr>
              <a:t>   DE CONFLICTOS  (comunidad)</a:t>
            </a:r>
            <a:endParaRPr lang="es-ES" dirty="0">
              <a:latin typeface="Arial"/>
              <a:cs typeface="Arial"/>
            </a:endParaRPr>
          </a:p>
        </p:txBody>
      </p:sp>
    </p:spTree>
    <p:extLst>
      <p:ext uri="{BB962C8B-B14F-4D97-AF65-F5344CB8AC3E}">
        <p14:creationId xmlns:p14="http://schemas.microsoft.com/office/powerpoint/2010/main" xmlns="" val="2583011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es-CL" sz="2800" b="1">
                <a:latin typeface="Calisto MT" charset="0"/>
              </a:rPr>
              <a:t>OBJETIVO DE LA INVESTIGACION</a:t>
            </a:r>
            <a:r>
              <a:rPr lang="es-CL" sz="4200">
                <a:latin typeface="Calisto MT" charset="0"/>
              </a:rPr>
              <a:t> </a:t>
            </a:r>
            <a:endParaRPr lang="es-ES" sz="4200">
              <a:latin typeface="Calisto MT" charset="0"/>
            </a:endParaRPr>
          </a:p>
        </p:txBody>
      </p:sp>
      <p:sp>
        <p:nvSpPr>
          <p:cNvPr id="43011" name="Rectangle 3"/>
          <p:cNvSpPr>
            <a:spLocks noGrp="1"/>
          </p:cNvSpPr>
          <p:nvPr>
            <p:ph type="body" idx="1"/>
          </p:nvPr>
        </p:nvSpPr>
        <p:spPr>
          <a:xfrm>
            <a:off x="342900" y="2270124"/>
            <a:ext cx="8674100" cy="4213225"/>
          </a:xfrm>
        </p:spPr>
        <p:txBody>
          <a:bodyPr>
            <a:normAutofit fontScale="92500" lnSpcReduction="20000"/>
          </a:bodyPr>
          <a:lstStyle/>
          <a:p>
            <a:pPr algn="just"/>
            <a:r>
              <a:rPr lang="es-CL" sz="2800" b="1" dirty="0">
                <a:solidFill>
                  <a:srgbClr val="000000"/>
                </a:solidFill>
                <a:latin typeface="Arial"/>
                <a:cs typeface="Arial"/>
              </a:rPr>
              <a:t>GENERAR  conocimiento sobre</a:t>
            </a:r>
            <a:r>
              <a:rPr lang="es-CL" sz="2800" dirty="0">
                <a:solidFill>
                  <a:srgbClr val="000000"/>
                </a:solidFill>
                <a:latin typeface="Arial"/>
                <a:cs typeface="Arial"/>
              </a:rPr>
              <a:t>:</a:t>
            </a:r>
          </a:p>
          <a:p>
            <a:pPr algn="just"/>
            <a:r>
              <a:rPr lang="es-CL" sz="2800" dirty="0" smtClean="0">
                <a:solidFill>
                  <a:srgbClr val="000000"/>
                </a:solidFill>
                <a:latin typeface="Arial"/>
                <a:cs typeface="Arial"/>
              </a:rPr>
              <a:t>La </a:t>
            </a:r>
            <a:r>
              <a:rPr lang="es-CL" sz="2800" b="1" i="1" dirty="0">
                <a:solidFill>
                  <a:srgbClr val="000000"/>
                </a:solidFill>
                <a:latin typeface="Arial"/>
                <a:cs typeface="Arial"/>
              </a:rPr>
              <a:t>comprensión</a:t>
            </a:r>
            <a:r>
              <a:rPr lang="es-CL" sz="2800" dirty="0">
                <a:solidFill>
                  <a:srgbClr val="000000"/>
                </a:solidFill>
                <a:latin typeface="Arial"/>
                <a:cs typeface="Arial"/>
              </a:rPr>
              <a:t> del funcionamiento y </a:t>
            </a:r>
            <a:r>
              <a:rPr lang="es-CL" sz="2800" b="1" i="1" dirty="0">
                <a:solidFill>
                  <a:srgbClr val="000000"/>
                </a:solidFill>
                <a:latin typeface="Arial"/>
                <a:cs typeface="Arial"/>
              </a:rPr>
              <a:t>desarrollo</a:t>
            </a:r>
            <a:r>
              <a:rPr lang="es-CL" sz="2800" dirty="0">
                <a:solidFill>
                  <a:srgbClr val="000000"/>
                </a:solidFill>
                <a:latin typeface="Arial"/>
                <a:cs typeface="Arial"/>
              </a:rPr>
              <a:t> del proyecto de Mediación de conflictos en </a:t>
            </a:r>
            <a:r>
              <a:rPr lang="es-CL" sz="2800" b="1" dirty="0">
                <a:solidFill>
                  <a:srgbClr val="000000"/>
                </a:solidFill>
                <a:latin typeface="Arial"/>
                <a:cs typeface="Arial"/>
              </a:rPr>
              <a:t>instituciones educativas</a:t>
            </a:r>
            <a:r>
              <a:rPr lang="es-CL" sz="2800" dirty="0">
                <a:solidFill>
                  <a:srgbClr val="000000"/>
                </a:solidFill>
                <a:latin typeface="Arial"/>
                <a:cs typeface="Arial"/>
              </a:rPr>
              <a:t> en los </a:t>
            </a:r>
            <a:r>
              <a:rPr lang="es-CL" sz="2800" b="1" dirty="0">
                <a:solidFill>
                  <a:srgbClr val="000000"/>
                </a:solidFill>
                <a:latin typeface="Arial"/>
                <a:cs typeface="Arial"/>
              </a:rPr>
              <a:t>24 centros educativos</a:t>
            </a:r>
            <a:r>
              <a:rPr lang="es-CL" sz="2800" dirty="0">
                <a:solidFill>
                  <a:srgbClr val="000000"/>
                </a:solidFill>
                <a:latin typeface="Arial"/>
                <a:cs typeface="Arial"/>
              </a:rPr>
              <a:t> que se han incorporado al mismo durante los </a:t>
            </a:r>
            <a:r>
              <a:rPr lang="es-CL" sz="2800" b="1" dirty="0">
                <a:solidFill>
                  <a:srgbClr val="000000"/>
                </a:solidFill>
                <a:latin typeface="Arial"/>
                <a:cs typeface="Arial"/>
              </a:rPr>
              <a:t>4 años</a:t>
            </a:r>
            <a:r>
              <a:rPr lang="es-CL" sz="2800" dirty="0">
                <a:solidFill>
                  <a:srgbClr val="000000"/>
                </a:solidFill>
                <a:latin typeface="Arial"/>
                <a:cs typeface="Arial"/>
              </a:rPr>
              <a:t> transcurridos entre 1998 y 2002</a:t>
            </a:r>
            <a:r>
              <a:rPr lang="es-CL" sz="2800" dirty="0" smtClean="0">
                <a:solidFill>
                  <a:srgbClr val="000000"/>
                </a:solidFill>
                <a:latin typeface="Arial"/>
                <a:cs typeface="Arial"/>
              </a:rPr>
              <a:t>.</a:t>
            </a:r>
          </a:p>
          <a:p>
            <a:pPr algn="just"/>
            <a:r>
              <a:rPr lang="es-ES" sz="2800" dirty="0">
                <a:solidFill>
                  <a:srgbClr val="000000"/>
                </a:solidFill>
                <a:latin typeface="Arial"/>
                <a:cs typeface="Arial"/>
              </a:rPr>
              <a:t>Una concepción formativa de la evaluación, en el sentido de que lo que se pretende es obtener información de su puesta en marcha, con el fin de adoptar decisiones de mejora del proyecto en su conjunto</a:t>
            </a:r>
          </a:p>
          <a:p>
            <a:pPr algn="just">
              <a:buFont typeface="Wingdings" charset="0"/>
              <a:buNone/>
            </a:pPr>
            <a:endParaRPr lang="es-ES" sz="2800" dirty="0">
              <a:solidFill>
                <a:srgbClr val="000000"/>
              </a:solidFill>
              <a:latin typeface="Arial"/>
              <a:cs typeface="Arial"/>
            </a:endParaRPr>
          </a:p>
        </p:txBody>
      </p:sp>
    </p:spTree>
    <p:extLst>
      <p:ext uri="{BB962C8B-B14F-4D97-AF65-F5344CB8AC3E}">
        <p14:creationId xmlns:p14="http://schemas.microsoft.com/office/powerpoint/2010/main" xmlns="" val="1152340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idx="4294967295"/>
          </p:nvPr>
        </p:nvSpPr>
        <p:spPr>
          <a:xfrm>
            <a:off x="457200" y="0"/>
            <a:ext cx="8229600" cy="1181100"/>
          </a:xfrm>
        </p:spPr>
        <p:txBody>
          <a:bodyPr/>
          <a:lstStyle/>
          <a:p>
            <a:r>
              <a:rPr lang="es-CL" sz="3200" b="1">
                <a:latin typeface="Calisto MT" charset="0"/>
              </a:rPr>
              <a:t>OBJETIVOS ESPECIFICOS</a:t>
            </a:r>
            <a:endParaRPr lang="es-ES" sz="3200" b="1">
              <a:latin typeface="Calisto MT" charset="0"/>
            </a:endParaRPr>
          </a:p>
        </p:txBody>
      </p:sp>
      <p:sp>
        <p:nvSpPr>
          <p:cNvPr id="38915" name="Rectangle 3"/>
          <p:cNvSpPr>
            <a:spLocks noGrp="1"/>
          </p:cNvSpPr>
          <p:nvPr>
            <p:ph type="body" idx="4294967295"/>
          </p:nvPr>
        </p:nvSpPr>
        <p:spPr>
          <a:xfrm>
            <a:off x="0" y="1487488"/>
            <a:ext cx="8915400" cy="4549775"/>
          </a:xfrm>
        </p:spPr>
        <p:txBody>
          <a:bodyPr>
            <a:normAutofit lnSpcReduction="10000"/>
          </a:bodyPr>
          <a:lstStyle/>
          <a:p>
            <a:r>
              <a:rPr lang="es-CL" sz="2400" dirty="0">
                <a:solidFill>
                  <a:srgbClr val="000000"/>
                </a:solidFill>
                <a:latin typeface="Arial"/>
                <a:cs typeface="Arial"/>
              </a:rPr>
              <a:t>Prevenir la violencia</a:t>
            </a:r>
          </a:p>
          <a:p>
            <a:r>
              <a:rPr lang="es-CL" sz="2400" dirty="0">
                <a:solidFill>
                  <a:srgbClr val="000000"/>
                </a:solidFill>
                <a:latin typeface="Arial"/>
                <a:cs typeface="Arial"/>
              </a:rPr>
              <a:t>Aprender estrategias para resolución pacifica de conflictos (comunidad escolar)</a:t>
            </a:r>
          </a:p>
          <a:p>
            <a:r>
              <a:rPr lang="es-CL" sz="2400" dirty="0">
                <a:solidFill>
                  <a:srgbClr val="000000"/>
                </a:solidFill>
                <a:latin typeface="Arial"/>
                <a:cs typeface="Arial"/>
              </a:rPr>
              <a:t>Comprender el papel del conflicto en la vida de las personas</a:t>
            </a:r>
          </a:p>
          <a:p>
            <a:r>
              <a:rPr lang="es-CL" sz="2400" dirty="0">
                <a:solidFill>
                  <a:srgbClr val="000000"/>
                </a:solidFill>
                <a:latin typeface="Arial"/>
                <a:cs typeface="Arial"/>
              </a:rPr>
              <a:t>Practicar modelos colaborativos de resolución de conflictos</a:t>
            </a:r>
          </a:p>
          <a:p>
            <a:r>
              <a:rPr lang="es-CL" sz="2400" dirty="0">
                <a:solidFill>
                  <a:srgbClr val="000000"/>
                </a:solidFill>
                <a:latin typeface="Arial"/>
                <a:cs typeface="Arial"/>
              </a:rPr>
              <a:t>Favorecer el conocimiento de la mediación como estrategia particular de resolución de conflictos en el ámbito escolar</a:t>
            </a:r>
          </a:p>
          <a:p>
            <a:r>
              <a:rPr lang="es-CL" sz="2400" dirty="0">
                <a:solidFill>
                  <a:srgbClr val="000000"/>
                </a:solidFill>
                <a:latin typeface="Arial"/>
                <a:cs typeface="Arial"/>
              </a:rPr>
              <a:t>Instaurar la mediación como programa de resolución de conflictos de convivencia en los centros acogidos al proyecto. </a:t>
            </a:r>
            <a:endParaRPr lang="es-ES" sz="2400" dirty="0">
              <a:solidFill>
                <a:srgbClr val="000000"/>
              </a:solidFill>
              <a:latin typeface="Arial"/>
              <a:cs typeface="Arial"/>
            </a:endParaRPr>
          </a:p>
        </p:txBody>
      </p:sp>
    </p:spTree>
    <p:extLst>
      <p:ext uri="{BB962C8B-B14F-4D97-AF65-F5344CB8AC3E}">
        <p14:creationId xmlns:p14="http://schemas.microsoft.com/office/powerpoint/2010/main" xmlns="" val="4148290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3. Diseño metodológico </a:t>
            </a:r>
            <a:endParaRPr lang="es-ES_tradnl"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995088562"/>
              </p:ext>
            </p:extLst>
          </p:nvPr>
        </p:nvGraphicFramePr>
        <p:xfrm>
          <a:off x="269875" y="1554910"/>
          <a:ext cx="8842376" cy="4255354"/>
        </p:xfrm>
        <a:graphic>
          <a:graphicData uri="http://schemas.openxmlformats.org/drawingml/2006/table">
            <a:tbl>
              <a:tblPr firstRow="1" bandRow="1">
                <a:tableStyleId>{5C22544A-7EE6-4342-B048-85BDC9FD1C3A}</a:tableStyleId>
              </a:tblPr>
              <a:tblGrid>
                <a:gridCol w="1839976"/>
                <a:gridCol w="7002400"/>
              </a:tblGrid>
              <a:tr h="1267959">
                <a:tc>
                  <a:txBody>
                    <a:bodyPr/>
                    <a:lstStyle/>
                    <a:p>
                      <a:r>
                        <a:rPr lang="es-ES_tradnl" sz="2000" b="1" dirty="0" smtClean="0">
                          <a:solidFill>
                            <a:schemeClr val="tx1"/>
                          </a:solidFill>
                          <a:latin typeface="Arial"/>
                          <a:cs typeface="Arial"/>
                        </a:rPr>
                        <a:t>Diseño </a:t>
                      </a:r>
                      <a:endParaRPr lang="es-ES_tradnl" sz="2000" b="1" dirty="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c>
                  <a:txBody>
                    <a:bodyPr/>
                    <a:lstStyle/>
                    <a:p>
                      <a:r>
                        <a:rPr lang="es-ES_tradnl" sz="1800" b="1" dirty="0" smtClean="0">
                          <a:solidFill>
                            <a:schemeClr val="tx1"/>
                          </a:solidFill>
                          <a:latin typeface="Arial"/>
                          <a:cs typeface="Arial"/>
                        </a:rPr>
                        <a:t>diseño cuasi experimental/ investigación Mixta</a:t>
                      </a:r>
                      <a:r>
                        <a:rPr lang="es-ES_tradnl" sz="1800" b="1" baseline="0" dirty="0" smtClean="0">
                          <a:solidFill>
                            <a:schemeClr val="tx1"/>
                          </a:solidFill>
                          <a:latin typeface="Arial"/>
                          <a:cs typeface="Arial"/>
                        </a:rPr>
                        <a:t> </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sz="1800" b="1" dirty="0" smtClean="0">
                          <a:solidFill>
                            <a:schemeClr val="tx1"/>
                          </a:solidFill>
                          <a:latin typeface="Arial"/>
                          <a:cs typeface="Arial"/>
                        </a:rPr>
                        <a:t>Descriptiva y Exploratoria </a:t>
                      </a:r>
                      <a:endParaRPr lang="es-ES_tradnl" sz="1800" b="1" baseline="0" dirty="0" smtClean="0">
                        <a:solidFill>
                          <a:schemeClr val="tx1"/>
                        </a:solidFill>
                        <a:latin typeface="Arial"/>
                        <a:cs typeface="Arial"/>
                      </a:endParaRPr>
                    </a:p>
                    <a:p>
                      <a:r>
                        <a:rPr lang="es-ES_tradnl" sz="1800" b="1" baseline="0" dirty="0" smtClean="0">
                          <a:solidFill>
                            <a:schemeClr val="tx1"/>
                          </a:solidFill>
                          <a:latin typeface="Arial"/>
                          <a:cs typeface="Arial"/>
                        </a:rPr>
                        <a:t>Complementariedad metodológica( Cook y Reichardt,1986) </a:t>
                      </a:r>
                    </a:p>
                    <a:p>
                      <a:r>
                        <a:rPr lang="es-ES_tradnl" sz="1800" b="1" baseline="0" dirty="0" smtClean="0">
                          <a:solidFill>
                            <a:schemeClr val="tx1"/>
                          </a:solidFill>
                          <a:latin typeface="Arial"/>
                          <a:cs typeface="Arial"/>
                        </a:rPr>
                        <a:t>Investigación cualitativa predominante tipo </a:t>
                      </a:r>
                      <a:r>
                        <a:rPr lang="es-ES_tradnl" sz="1800" b="1" dirty="0" smtClean="0">
                          <a:solidFill>
                            <a:schemeClr val="tx1"/>
                          </a:solidFill>
                          <a:latin typeface="Arial"/>
                          <a:cs typeface="Arial"/>
                        </a:rPr>
                        <a:t>Evaluativa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r>
              <a:tr h="701395">
                <a:tc>
                  <a:txBody>
                    <a:bodyPr/>
                    <a:lstStyle/>
                    <a:p>
                      <a:r>
                        <a:rPr lang="es-ES_tradnl" sz="2000" b="1" dirty="0" smtClean="0">
                          <a:solidFill>
                            <a:schemeClr val="tx1"/>
                          </a:solidFill>
                          <a:latin typeface="Arial"/>
                          <a:cs typeface="Arial"/>
                        </a:rPr>
                        <a:t>Paradigma </a:t>
                      </a:r>
                      <a:endParaRPr lang="es-ES_tradnl" sz="2000" b="1" dirty="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800" b="1" dirty="0" smtClean="0">
                          <a:solidFill>
                            <a:schemeClr val="tx1"/>
                          </a:solidFill>
                          <a:latin typeface="Arial"/>
                          <a:cs typeface="Arial"/>
                        </a:rPr>
                        <a:t>Interpretativo / descriptivo </a:t>
                      </a:r>
                      <a:endParaRPr lang="es-ES_tradnl" sz="1800" b="1" baseline="0" dirty="0" smtClean="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r>
              <a:tr h="978140">
                <a:tc>
                  <a:txBody>
                    <a:bodyPr/>
                    <a:lstStyle/>
                    <a:p>
                      <a:r>
                        <a:rPr lang="es-ES_tradnl" sz="2000" b="1" dirty="0" smtClean="0">
                          <a:solidFill>
                            <a:schemeClr val="tx1"/>
                          </a:solidFill>
                          <a:latin typeface="Arial"/>
                          <a:cs typeface="Arial"/>
                        </a:rPr>
                        <a:t>Finalidad </a:t>
                      </a:r>
                    </a:p>
                    <a:p>
                      <a:r>
                        <a:rPr lang="es-ES_tradnl" sz="2000" b="1" dirty="0" smtClean="0">
                          <a:solidFill>
                            <a:schemeClr val="tx1"/>
                          </a:solidFill>
                          <a:latin typeface="Arial"/>
                          <a:cs typeface="Arial"/>
                        </a:rPr>
                        <a:t>Justificación </a:t>
                      </a:r>
                      <a:endParaRPr lang="es-ES_tradnl" sz="2000" b="1" dirty="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c>
                  <a:txBody>
                    <a:bodyPr/>
                    <a:lstStyle/>
                    <a:p>
                      <a:r>
                        <a:rPr lang="es-ES_tradnl" sz="1800" b="1" dirty="0" smtClean="0">
                          <a:solidFill>
                            <a:schemeClr val="tx1"/>
                          </a:solidFill>
                          <a:latin typeface="Arial"/>
                          <a:cs typeface="Arial"/>
                        </a:rPr>
                        <a:t>Toma de decisiones / medir efectos</a:t>
                      </a:r>
                      <a:r>
                        <a:rPr lang="es-ES_tradnl" sz="1800" b="1" baseline="0" dirty="0" smtClean="0">
                          <a:solidFill>
                            <a:schemeClr val="tx1"/>
                          </a:solidFill>
                          <a:latin typeface="Arial"/>
                          <a:cs typeface="Arial"/>
                        </a:rPr>
                        <a:t> , de la incorporación e implementación de los programas de mediación de conflictos en centros escolares de la comunidad de Madrid</a:t>
                      </a:r>
                      <a:r>
                        <a:rPr lang="es-ES_tradnl" sz="1800" b="1" dirty="0" smtClean="0">
                          <a:solidFill>
                            <a:schemeClr val="tx1"/>
                          </a:solidFill>
                          <a:latin typeface="Arial"/>
                          <a:cs typeface="Arial"/>
                        </a:rPr>
                        <a:t>.</a:t>
                      </a:r>
                    </a:p>
                    <a:p>
                      <a:pPr algn="just"/>
                      <a:r>
                        <a:rPr lang="es-ES_tradnl" sz="1800" b="1" u="sng" dirty="0" smtClean="0">
                          <a:latin typeface="Arial"/>
                          <a:cs typeface="Arial"/>
                        </a:rPr>
                        <a:t>Justificación  Diseño :</a:t>
                      </a:r>
                      <a:r>
                        <a:rPr lang="es-ES_tradnl" sz="1800" b="1" u="sng" baseline="0" dirty="0" smtClean="0">
                          <a:latin typeface="Arial"/>
                          <a:cs typeface="Arial"/>
                        </a:rPr>
                        <a:t> </a:t>
                      </a:r>
                      <a:r>
                        <a:rPr lang="es-ES_tradnl" sz="1800" dirty="0" smtClean="0">
                          <a:latin typeface="Arial"/>
                          <a:cs typeface="Arial"/>
                        </a:rPr>
                        <a:t>Considerando la inexistencia de trabajos anteriores y dada la complejidad del objeto de estudio , se trabaja por  la complementariedad metodológica , combinando técnicas e instrumentos cuantitativos y cualitativos de recogida y análisis de Información</a:t>
                      </a:r>
                      <a:endParaRPr lang="es-ES_tradnl" sz="1800" b="1" dirty="0" smtClean="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r>
            </a:tbl>
          </a:graphicData>
        </a:graphic>
      </p:graphicFrame>
    </p:spTree>
    <p:extLst>
      <p:ext uri="{BB962C8B-B14F-4D97-AF65-F5344CB8AC3E}">
        <p14:creationId xmlns:p14="http://schemas.microsoft.com/office/powerpoint/2010/main" xmlns="" val="3179049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3. Diseño metodológico </a:t>
            </a:r>
            <a:endParaRPr lang="es-ES_tradnl"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153722383"/>
              </p:ext>
            </p:extLst>
          </p:nvPr>
        </p:nvGraphicFramePr>
        <p:xfrm>
          <a:off x="147107" y="2045976"/>
          <a:ext cx="8741897" cy="3749039"/>
        </p:xfrm>
        <a:graphic>
          <a:graphicData uri="http://schemas.openxmlformats.org/drawingml/2006/table">
            <a:tbl>
              <a:tblPr firstRow="1" bandRow="1">
                <a:tableStyleId>{5C22544A-7EE6-4342-B048-85BDC9FD1C3A}</a:tableStyleId>
              </a:tblPr>
              <a:tblGrid>
                <a:gridCol w="1781177"/>
                <a:gridCol w="6960720"/>
              </a:tblGrid>
              <a:tr h="400236">
                <a:tc>
                  <a:txBody>
                    <a:bodyPr/>
                    <a:lstStyle/>
                    <a:p>
                      <a:r>
                        <a:rPr lang="es-ES_tradnl" sz="2000" b="1" dirty="0" smtClean="0">
                          <a:solidFill>
                            <a:schemeClr val="tx1"/>
                          </a:solidFill>
                          <a:latin typeface="Arial"/>
                          <a:cs typeface="Arial"/>
                        </a:rPr>
                        <a:t>Técnica e instrumentos </a:t>
                      </a:r>
                      <a:endParaRPr lang="es-ES_tradnl" sz="2000" b="1" dirty="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2F2F2"/>
                    </a:solidFill>
                  </a:tcPr>
                </a:tc>
                <a:tc>
                  <a:txBody>
                    <a:bodyPr/>
                    <a:lstStyle/>
                    <a:p>
                      <a:r>
                        <a:rPr lang="es-ES_tradnl" sz="1800" b="1" dirty="0" smtClean="0">
                          <a:solidFill>
                            <a:schemeClr val="tx1"/>
                          </a:solidFill>
                          <a:latin typeface="Arial"/>
                          <a:cs typeface="Arial"/>
                        </a:rPr>
                        <a:t>Cuantitativos y cualitativos </a:t>
                      </a:r>
                    </a:p>
                    <a:p>
                      <a:pPr marL="285750" indent="-285750">
                        <a:buFont typeface="Arial"/>
                        <a:buChar char="•"/>
                      </a:pPr>
                      <a:r>
                        <a:rPr lang="es-ES_tradnl" sz="1800" b="1" dirty="0" smtClean="0">
                          <a:solidFill>
                            <a:schemeClr val="tx1"/>
                          </a:solidFill>
                          <a:latin typeface="Arial"/>
                          <a:cs typeface="Arial"/>
                        </a:rPr>
                        <a:t>Datos específicos del contexto( documentos del centro)</a:t>
                      </a:r>
                    </a:p>
                    <a:p>
                      <a:pPr marL="285750" indent="-285750">
                        <a:buFont typeface="Arial"/>
                        <a:buChar char="•"/>
                      </a:pPr>
                      <a:r>
                        <a:rPr lang="es-ES_tradnl" sz="1800" b="1" dirty="0" smtClean="0">
                          <a:solidFill>
                            <a:schemeClr val="tx1"/>
                          </a:solidFill>
                          <a:latin typeface="Arial"/>
                          <a:cs typeface="Arial"/>
                        </a:rPr>
                        <a:t>Entrevistas </a:t>
                      </a:r>
                      <a:r>
                        <a:rPr lang="es-ES_tradnl" sz="1800" b="1" dirty="0" err="1" smtClean="0">
                          <a:solidFill>
                            <a:schemeClr val="tx1"/>
                          </a:solidFill>
                          <a:latin typeface="Arial"/>
                          <a:cs typeface="Arial"/>
                        </a:rPr>
                        <a:t>semi</a:t>
                      </a:r>
                      <a:r>
                        <a:rPr lang="es-ES_tradnl" sz="1800" b="1" dirty="0" smtClean="0">
                          <a:solidFill>
                            <a:schemeClr val="tx1"/>
                          </a:solidFill>
                          <a:latin typeface="Arial"/>
                          <a:cs typeface="Arial"/>
                        </a:rPr>
                        <a:t>-estructurada</a:t>
                      </a:r>
                      <a:r>
                        <a:rPr lang="es-ES_tradnl" sz="1800" b="1" baseline="0" dirty="0" smtClean="0">
                          <a:solidFill>
                            <a:schemeClr val="tx1"/>
                          </a:solidFill>
                          <a:latin typeface="Arial"/>
                          <a:cs typeface="Arial"/>
                        </a:rPr>
                        <a:t> a informantes claves </a:t>
                      </a:r>
                      <a:r>
                        <a:rPr lang="es-ES_tradnl" sz="1800" b="1" dirty="0" smtClean="0">
                          <a:solidFill>
                            <a:schemeClr val="tx1"/>
                          </a:solidFill>
                          <a:latin typeface="Arial"/>
                          <a:cs typeface="Arial"/>
                        </a:rPr>
                        <a:t> (jefes de estudio)</a:t>
                      </a:r>
                    </a:p>
                    <a:p>
                      <a:pPr marL="285750" indent="-285750">
                        <a:buFont typeface="Arial"/>
                        <a:buChar char="•"/>
                      </a:pPr>
                      <a:r>
                        <a:rPr lang="es-ES_tradnl" sz="1800" b="1" dirty="0" smtClean="0">
                          <a:solidFill>
                            <a:schemeClr val="tx1"/>
                          </a:solidFill>
                          <a:latin typeface="Arial"/>
                          <a:cs typeface="Arial"/>
                        </a:rPr>
                        <a:t>Cuestionario</a:t>
                      </a:r>
                      <a:r>
                        <a:rPr lang="es-ES_tradnl" sz="1800" b="1" baseline="0" dirty="0" smtClean="0">
                          <a:solidFill>
                            <a:schemeClr val="tx1"/>
                          </a:solidFill>
                          <a:latin typeface="Arial"/>
                          <a:cs typeface="Arial"/>
                        </a:rPr>
                        <a:t> 53 preguntas ( abiertas y cerradas)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2F2F2"/>
                    </a:solidFill>
                  </a:tcPr>
                </a:tc>
              </a:tr>
              <a:tr h="400236">
                <a:tc>
                  <a:txBody>
                    <a:bodyPr/>
                    <a:lstStyle/>
                    <a:p>
                      <a:r>
                        <a:rPr lang="es-ES_tradnl" b="1" dirty="0" smtClean="0">
                          <a:solidFill>
                            <a:schemeClr val="tx1"/>
                          </a:solidFill>
                          <a:latin typeface="Arial"/>
                          <a:cs typeface="Arial"/>
                        </a:rPr>
                        <a:t>Población</a:t>
                      </a:r>
                      <a:r>
                        <a:rPr lang="es-ES_tradnl" b="1" baseline="0" dirty="0" smtClean="0">
                          <a:solidFill>
                            <a:schemeClr val="tx1"/>
                          </a:solidFill>
                          <a:latin typeface="Arial"/>
                          <a:cs typeface="Arial"/>
                        </a:rPr>
                        <a:t> y muestra </a:t>
                      </a:r>
                      <a:r>
                        <a:rPr lang="es-ES_tradnl" b="1" dirty="0" smtClean="0">
                          <a:solidFill>
                            <a:schemeClr val="tx1"/>
                          </a:solidFill>
                          <a:latin typeface="Arial"/>
                          <a:cs typeface="Arial"/>
                        </a:rPr>
                        <a:t> </a:t>
                      </a:r>
                      <a:endParaRPr lang="es-ES_tradnl" b="1" dirty="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2F2F2"/>
                    </a:solidFill>
                  </a:tcPr>
                </a:tc>
                <a:tc>
                  <a:txBody>
                    <a:bodyPr/>
                    <a:lstStyle/>
                    <a:p>
                      <a:pPr marL="285750" indent="-285750">
                        <a:buFont typeface="Arial"/>
                        <a:buChar char="•"/>
                      </a:pPr>
                      <a:r>
                        <a:rPr lang="es-ES_tradnl" dirty="0" smtClean="0">
                          <a:solidFill>
                            <a:schemeClr val="tx1"/>
                          </a:solidFill>
                          <a:latin typeface="Arial"/>
                          <a:cs typeface="Arial"/>
                        </a:rPr>
                        <a:t>29</a:t>
                      </a:r>
                      <a:r>
                        <a:rPr lang="es-ES_tradnl" baseline="0" dirty="0" smtClean="0">
                          <a:solidFill>
                            <a:schemeClr val="tx1"/>
                          </a:solidFill>
                          <a:latin typeface="Arial"/>
                          <a:cs typeface="Arial"/>
                        </a:rPr>
                        <a:t> centros  Proyecto de mediación de Conflictos centros educativos (1998-2002)</a:t>
                      </a:r>
                    </a:p>
                    <a:p>
                      <a:pPr marL="285750" indent="-285750">
                        <a:buFont typeface="Arial"/>
                        <a:buChar char="•"/>
                      </a:pPr>
                      <a:r>
                        <a:rPr lang="es-ES_tradnl" baseline="0" dirty="0" smtClean="0">
                          <a:solidFill>
                            <a:schemeClr val="tx1"/>
                          </a:solidFill>
                          <a:latin typeface="Arial"/>
                          <a:cs typeface="Arial"/>
                        </a:rPr>
                        <a:t>24 centros participan I. Evaluativa  (voluntariamente)</a:t>
                      </a:r>
                    </a:p>
                    <a:p>
                      <a:pPr marL="285750" indent="-285750">
                        <a:buFont typeface="Arial"/>
                        <a:buChar char="•"/>
                      </a:pPr>
                      <a:r>
                        <a:rPr lang="es-ES_tradnl" u="sng" baseline="0" dirty="0" smtClean="0">
                          <a:solidFill>
                            <a:schemeClr val="tx1"/>
                          </a:solidFill>
                          <a:latin typeface="Arial"/>
                          <a:cs typeface="Arial"/>
                        </a:rPr>
                        <a:t>Total: </a:t>
                      </a:r>
                    </a:p>
                    <a:p>
                      <a:pPr marL="285750" indent="-285750">
                        <a:buFont typeface="Arial"/>
                        <a:buChar char="•"/>
                      </a:pPr>
                      <a:r>
                        <a:rPr lang="es-ES_tradnl" baseline="0" dirty="0" smtClean="0">
                          <a:solidFill>
                            <a:schemeClr val="tx1"/>
                          </a:solidFill>
                          <a:latin typeface="Arial"/>
                          <a:cs typeface="Arial"/>
                        </a:rPr>
                        <a:t> profesores 1.776 y 18.417 alumnos </a:t>
                      </a:r>
                    </a:p>
                    <a:p>
                      <a:pPr marL="285750" indent="-285750">
                        <a:buFont typeface="Arial"/>
                        <a:buChar char="•"/>
                      </a:pPr>
                      <a:r>
                        <a:rPr lang="es-ES_tradnl" baseline="0" dirty="0" smtClean="0">
                          <a:solidFill>
                            <a:schemeClr val="tx1"/>
                          </a:solidFill>
                          <a:latin typeface="Arial"/>
                          <a:cs typeface="Arial"/>
                        </a:rPr>
                        <a:t>23 centros públicos y 1 concertado  </a:t>
                      </a:r>
                    </a:p>
                    <a:p>
                      <a:pPr marL="285750" indent="-285750">
                        <a:buFont typeface="Arial"/>
                        <a:buChar char="•"/>
                      </a:pPr>
                      <a:r>
                        <a:rPr lang="es-ES_tradnl" baseline="0" dirty="0" smtClean="0">
                          <a:solidFill>
                            <a:schemeClr val="tx1"/>
                          </a:solidFill>
                          <a:latin typeface="Arial"/>
                          <a:cs typeface="Arial"/>
                        </a:rPr>
                        <a:t>Se dividen 2 grupos con mediación activa 10 centros  y14 sin mediación activa</a:t>
                      </a:r>
                      <a:endParaRPr lang="es-ES_tradnl" dirty="0">
                        <a:solidFill>
                          <a:schemeClr val="tx1"/>
                        </a:solidFill>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xmlns="" val="23425779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1628</TotalTime>
  <Words>1340</Words>
  <Application>Microsoft Macintosh PowerPoint</Application>
  <PresentationFormat>Presentación en pantalla (4:3)</PresentationFormat>
  <Paragraphs>151</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Genesis</vt:lpstr>
      <vt:lpstr>Torrego, J.C.,  (2008) Un estudio sobre la utilización de la metodología de procesos como estrategia de formación del profesorado en relación con la mejora de la convivencia. Revista profesorado. Universidad de Granada. http://www.ugr.es/~recfpro/Rev121.html  </vt:lpstr>
      <vt:lpstr>1. Referencia informe : Investigación evaluativa sobre el programa de mediación de conflictos en centros escolares </vt:lpstr>
      <vt:lpstr>Diapositiva 3</vt:lpstr>
      <vt:lpstr>Marco teórico</vt:lpstr>
      <vt:lpstr>OBJETIVOS DEL PROGRAMA DE MEDIACION DE CONFLICTOS</vt:lpstr>
      <vt:lpstr>OBJETIVO DE LA INVESTIGACION </vt:lpstr>
      <vt:lpstr>OBJETIVOS ESPECIFICOS</vt:lpstr>
      <vt:lpstr>3. Diseño metodológico </vt:lpstr>
      <vt:lpstr>3. Diseño metodológico </vt:lpstr>
      <vt:lpstr>ANALISÍS DE DATOS</vt:lpstr>
      <vt:lpstr>Diapositiva 11</vt:lpstr>
      <vt:lpstr>Diapositiva 12</vt:lpstr>
      <vt:lpstr>Analisís de datos</vt:lpstr>
      <vt:lpstr>Conclusiones / reflexiones </vt:lpstr>
      <vt:lpstr>Aportaciones del Estudio</vt:lpstr>
      <vt:lpstr>Obstáculos</vt:lpstr>
      <vt:lpstr>BIBLIOGRAFIA </vt:lpstr>
    </vt:vector>
  </TitlesOfParts>
  <Company>IVH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IVH IVH</dc:creator>
  <cp:lastModifiedBy>usuario</cp:lastModifiedBy>
  <cp:revision>40</cp:revision>
  <cp:lastPrinted>2013-07-25T22:59:13Z</cp:lastPrinted>
  <dcterms:created xsi:type="dcterms:W3CDTF">2013-07-23T21:13:27Z</dcterms:created>
  <dcterms:modified xsi:type="dcterms:W3CDTF">2013-07-26T14:50:17Z</dcterms:modified>
</cp:coreProperties>
</file>