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50DB16-F68B-4078-A76D-1DCCDE526485}" type="datetimeFigureOut">
              <a:rPr lang="es-ES" smtClean="0"/>
              <a:pPr/>
              <a:t>30/03/2013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B469216-E4A7-4EF2-BE99-D1677B66B3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1193304"/>
          </a:xfrm>
        </p:spPr>
        <p:txBody>
          <a:bodyPr/>
          <a:lstStyle/>
          <a:p>
            <a:pPr algn="ctr"/>
            <a:r>
              <a:rPr lang="es-ES" dirty="0" smtClean="0"/>
              <a:t>Ejercicio clase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62664" cy="1752600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ANALISIS DE PROBLEMA Y CAMBIO</a:t>
            </a:r>
            <a:endParaRPr lang="es-ES" sz="40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4869160"/>
            <a:ext cx="6840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Sandra Quiroz</a:t>
            </a:r>
          </a:p>
          <a:p>
            <a:r>
              <a:rPr lang="es-ES" sz="2000" b="1" dirty="0" smtClean="0"/>
              <a:t>Mario</a:t>
            </a:r>
          </a:p>
          <a:p>
            <a:r>
              <a:rPr lang="es-ES" sz="2000" b="1" dirty="0" smtClean="0"/>
              <a:t>Yuri</a:t>
            </a:r>
          </a:p>
          <a:p>
            <a:r>
              <a:rPr lang="es-ES" sz="2000" b="1" dirty="0" smtClean="0"/>
              <a:t>Rodrigo </a:t>
            </a:r>
            <a:r>
              <a:rPr lang="es-ES" sz="2000" b="1" dirty="0" err="1" smtClean="0"/>
              <a:t>Sepulveda</a:t>
            </a:r>
            <a:endParaRPr lang="es-ES" sz="2000" b="1" dirty="0" smtClean="0"/>
          </a:p>
          <a:p>
            <a:r>
              <a:rPr lang="es-ES" sz="2000" b="1" dirty="0" err="1" smtClean="0"/>
              <a:t>Maria</a:t>
            </a:r>
            <a:r>
              <a:rPr lang="es-ES" sz="2000" b="1" dirty="0" smtClean="0"/>
              <a:t> Luisa </a:t>
            </a:r>
            <a:r>
              <a:rPr lang="es-ES" sz="2000" b="1" dirty="0" err="1" smtClean="0"/>
              <a:t>Collarte</a:t>
            </a:r>
            <a:endParaRPr lang="es-E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38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PROBLEMA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204864"/>
            <a:ext cx="8229600" cy="4876800"/>
          </a:xfrm>
        </p:spPr>
        <p:txBody>
          <a:bodyPr>
            <a:normAutofit/>
          </a:bodyPr>
          <a:lstStyle/>
          <a:p>
            <a:pPr algn="ctr"/>
            <a:r>
              <a:rPr lang="es-ES" sz="3600" b="1" i="1" dirty="0"/>
              <a:t>Débil formación inicial docente de profesores </a:t>
            </a:r>
            <a:r>
              <a:rPr lang="es-ES" sz="3600" b="1" i="1" dirty="0" smtClean="0"/>
              <a:t>que pertenecen a </a:t>
            </a:r>
            <a:r>
              <a:rPr lang="es-ES" sz="3600" b="1" i="1" dirty="0"/>
              <a:t>un proyecto </a:t>
            </a:r>
            <a:r>
              <a:rPr lang="es-ES" sz="3600" b="1" i="1" dirty="0" smtClean="0"/>
              <a:t>educativo</a:t>
            </a:r>
            <a:endParaRPr lang="es-ES" sz="3600" b="1" i="1" dirty="0"/>
          </a:p>
          <a:p>
            <a:pPr algn="ctr"/>
            <a:endParaRPr lang="es-ES" sz="3200" dirty="0"/>
          </a:p>
        </p:txBody>
      </p:sp>
    </p:spTree>
    <p:extLst>
      <p:ext uri="{BB962C8B-B14F-4D97-AF65-F5344CB8AC3E}">
        <p14:creationId xmlns="" xmlns:p14="http://schemas.microsoft.com/office/powerpoint/2010/main" val="28030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CAUSAS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648" y="1484784"/>
            <a:ext cx="9083352" cy="4853136"/>
          </a:xfrm>
        </p:spPr>
        <p:txBody>
          <a:bodyPr>
            <a:noAutofit/>
          </a:bodyPr>
          <a:lstStyle/>
          <a:p>
            <a:pPr lvl="0"/>
            <a:r>
              <a:rPr lang="es-ES" sz="2800" dirty="0"/>
              <a:t>Universidades que imparten pedagogía sin acreditación</a:t>
            </a:r>
          </a:p>
          <a:p>
            <a:pPr lvl="0"/>
            <a:r>
              <a:rPr lang="es-ES" sz="2800" dirty="0"/>
              <a:t>Selección de estudiantes de pedagogía poco exigente</a:t>
            </a:r>
          </a:p>
          <a:p>
            <a:pPr lvl="0"/>
            <a:r>
              <a:rPr lang="es-ES" sz="2800" dirty="0"/>
              <a:t>Estándares o indicadores de calidad en construcción</a:t>
            </a:r>
          </a:p>
          <a:p>
            <a:pPr lvl="0"/>
            <a:r>
              <a:rPr lang="es-ES" sz="2800" dirty="0"/>
              <a:t>Falta de articulación entre </a:t>
            </a:r>
            <a:r>
              <a:rPr lang="es-ES" sz="2800" dirty="0" err="1"/>
              <a:t>Ues</a:t>
            </a:r>
            <a:r>
              <a:rPr lang="es-ES" sz="2800" dirty="0"/>
              <a:t> y la realidad educacional</a:t>
            </a:r>
          </a:p>
          <a:p>
            <a:pPr lvl="0"/>
            <a:r>
              <a:rPr lang="es-ES" sz="2800" dirty="0"/>
              <a:t>Falta de transferencia de prácticas educativas exitosas</a:t>
            </a:r>
          </a:p>
          <a:p>
            <a:pPr lvl="0"/>
            <a:r>
              <a:rPr lang="es-ES" sz="2800" dirty="0"/>
              <a:t>Falta de autonomía del centro educativo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="" xmlns:p14="http://schemas.microsoft.com/office/powerpoint/2010/main" val="38817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ESTRATEGIA GENERAL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/>
              <a:t>Instalar un proceso de selección y seguimiento del profesorado de un centro educativo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14156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ESTRATEGIAS ESPECÍFICAS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2656" y="1340768"/>
            <a:ext cx="9011344" cy="4876800"/>
          </a:xfrm>
        </p:spPr>
        <p:txBody>
          <a:bodyPr/>
          <a:lstStyle/>
          <a:p>
            <a:pPr lvl="0"/>
            <a:r>
              <a:rPr lang="es-ES" dirty="0"/>
              <a:t>Establecer criterios e instrumentos de selección con equipo </a:t>
            </a:r>
            <a:r>
              <a:rPr lang="es-ES" dirty="0" err="1"/>
              <a:t>multiprofesional</a:t>
            </a:r>
            <a:endParaRPr lang="es-ES" dirty="0"/>
          </a:p>
          <a:p>
            <a:pPr lvl="0"/>
            <a:r>
              <a:rPr lang="es-ES" dirty="0"/>
              <a:t> Proceso de Inducción para profesores nuevos involucrando a todo el centro educativo</a:t>
            </a:r>
          </a:p>
          <a:p>
            <a:pPr lvl="0"/>
            <a:r>
              <a:rPr lang="es-ES" dirty="0"/>
              <a:t>Paralelo proceso de capacitación interna y externa a profesores tanto antiguos , contemplando presupuesto </a:t>
            </a:r>
          </a:p>
          <a:p>
            <a:pPr lvl="0"/>
            <a:r>
              <a:rPr lang="es-ES" dirty="0"/>
              <a:t>Sistemas de control de gestión de desempeño docente con análisis de resultados</a:t>
            </a:r>
          </a:p>
          <a:p>
            <a:pPr lvl="0"/>
            <a:r>
              <a:rPr lang="es-ES" dirty="0"/>
              <a:t>Procesos de evaluación docente interno con mecanismos de incentivos</a:t>
            </a:r>
          </a:p>
          <a:p>
            <a:pPr lvl="0"/>
            <a:r>
              <a:rPr lang="es-ES" dirty="0"/>
              <a:t>Alianza estratégica con </a:t>
            </a:r>
            <a:r>
              <a:rPr lang="es-ES" dirty="0" err="1"/>
              <a:t>Ues</a:t>
            </a:r>
            <a:r>
              <a:rPr lang="es-ES" dirty="0"/>
              <a:t> que envían alumnos practicantes de pedagogía al centro educativo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8636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ESTRATEGIAS ESPECÍFICAS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16624"/>
          </a:xfrm>
        </p:spPr>
        <p:txBody>
          <a:bodyPr>
            <a:normAutofit/>
          </a:bodyPr>
          <a:lstStyle/>
          <a:p>
            <a:pPr lvl="0"/>
            <a:r>
              <a:rPr lang="es-ES" dirty="0"/>
              <a:t>Aplicación de encuestas de la percepción de satisfacción para evaluar competencias blandas</a:t>
            </a:r>
          </a:p>
          <a:p>
            <a:pPr lvl="0"/>
            <a:r>
              <a:rPr lang="es-ES" dirty="0"/>
              <a:t>Retroalimentación permanente a través de entrevistas y compromisos personales del docente</a:t>
            </a:r>
          </a:p>
          <a:p>
            <a:pPr lvl="0"/>
            <a:r>
              <a:rPr lang="es-ES" dirty="0"/>
              <a:t>Evaluación permanente de los procesos al interior del centro educativo a nivel de todos los estamentos enfocados en la praxis educativa</a:t>
            </a:r>
          </a:p>
          <a:p>
            <a:pPr lvl="0"/>
            <a:r>
              <a:rPr lang="es-ES" dirty="0"/>
              <a:t>Participación activa del profesorado en las oportunidades de formación y extensión que ofrece el entrono (diferentes redes públicas y privadas</a:t>
            </a:r>
            <a:r>
              <a:rPr lang="es-ES" dirty="0" smtClean="0"/>
              <a:t>)</a:t>
            </a:r>
          </a:p>
          <a:p>
            <a:pPr lvl="0"/>
            <a:r>
              <a:rPr lang="es-ES" dirty="0"/>
              <a:t>Evaluación de la estrategia implementada para producir el </a:t>
            </a:r>
            <a:r>
              <a:rPr lang="es-ES" dirty="0" smtClean="0"/>
              <a:t>cambio</a:t>
            </a:r>
          </a:p>
          <a:p>
            <a:r>
              <a:rPr lang="es-ES" dirty="0"/>
              <a:t>Institucionalización del proceso para instalarlo como innovación </a:t>
            </a:r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10338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</TotalTime>
  <Words>243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Claridad</vt:lpstr>
      <vt:lpstr>Ejercicio clase  </vt:lpstr>
      <vt:lpstr>PROBLEMA</vt:lpstr>
      <vt:lpstr>CAUSAS</vt:lpstr>
      <vt:lpstr>ESTRATEGIA GENERAL</vt:lpstr>
      <vt:lpstr>ESTRATEGIAS ESPECÍFICAS </vt:lpstr>
      <vt:lpstr>ESTRATEGIAS ESPECÍFICAS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clase</dc:title>
  <dc:creator>Maria Luisa Collarte</dc:creator>
  <cp:lastModifiedBy>Enrique</cp:lastModifiedBy>
  <cp:revision>5</cp:revision>
  <dcterms:created xsi:type="dcterms:W3CDTF">2013-01-09T11:56:44Z</dcterms:created>
  <dcterms:modified xsi:type="dcterms:W3CDTF">2013-03-30T20:44:37Z</dcterms:modified>
</cp:coreProperties>
</file>