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3" r:id="rId3"/>
    <p:sldId id="272" r:id="rId4"/>
    <p:sldId id="258" r:id="rId5"/>
    <p:sldId id="268" r:id="rId6"/>
    <p:sldId id="269" r:id="rId7"/>
    <p:sldId id="270" r:id="rId8"/>
    <p:sldId id="271" r:id="rId9"/>
    <p:sldId id="278" r:id="rId10"/>
    <p:sldId id="277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526FA9C-175B-4C1C-9281-627DC14A3900}" type="datetimeFigureOut">
              <a:rPr lang="es-CL"/>
              <a:pPr>
                <a:defRPr/>
              </a:pPr>
              <a:t>26-07-2013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L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L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D9904E8-E408-44F2-A148-D2560178A49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5C0920-6652-4ADE-B640-5C1550282C2E}" type="slidenum">
              <a:rPr lang="es-CL" smtClean="0"/>
              <a:pPr/>
              <a:t>1</a:t>
            </a:fld>
            <a:endParaRPr lang="es-C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7168AA-DA40-40EC-BC83-2062F43D70A7}" type="slidenum">
              <a:rPr lang="es-CL" smtClean="0"/>
              <a:pPr/>
              <a:t>4</a:t>
            </a:fld>
            <a:endParaRPr 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F9DE7-5ECE-46F5-8851-0690FE8073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490F-38E4-49C6-9192-C1E9985359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C9C36-504C-4D38-B6AC-D9363492F2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AA4AE-1AD3-4E39-84D3-1CE642C8C7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445E-CEDA-4431-91D3-652BF6E4053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C31B0-9CD6-472C-885F-A4DC4504ED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66B51-FD23-4B93-8587-D6A7E5723C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50CCA-5DA6-4B19-9F9C-DAA6381736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6B431-2854-4580-B6C2-49E23E2FD3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741E84-DD7C-4D60-9669-29429B06EA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8523D-9B74-4191-B94A-2956AF38C5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52533C-1620-4694-9269-F038D43A96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55" r:id="rId7"/>
    <p:sldLayoutId id="2147483760" r:id="rId8"/>
    <p:sldLayoutId id="2147483761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uah.es/imagenes/barra_superior/logo_uah_corto.gi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Rectángulo"/>
          <p:cNvSpPr>
            <a:spLocks noChangeArrowheads="1"/>
          </p:cNvSpPr>
          <p:nvPr/>
        </p:nvSpPr>
        <p:spPr bwMode="auto">
          <a:xfrm>
            <a:off x="141288" y="3284538"/>
            <a:ext cx="87693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1600" b="1"/>
              <a:t>Noviembre, 2007</a:t>
            </a:r>
            <a:endParaRPr lang="es-CL" sz="1600" b="1"/>
          </a:p>
          <a:p>
            <a:pPr algn="just"/>
            <a:r>
              <a:rPr lang="es-ES" sz="1600" b="1"/>
              <a:t>Patrocinado:  FUHEM Área Educativa (Fundación Hogar del Empleado)</a:t>
            </a:r>
            <a:endParaRPr lang="es-CL" sz="1600" b="1"/>
          </a:p>
          <a:p>
            <a:pPr algn="just"/>
            <a:r>
              <a:rPr lang="es-ES" sz="1600" b="1"/>
              <a:t>Trabajo de campo realizado por IDEA (Instituto de Evaluación y Asesoramiento Educativo</a:t>
            </a:r>
            <a:endParaRPr lang="es-CL" sz="1600" b="1"/>
          </a:p>
        </p:txBody>
      </p:sp>
      <p:pic>
        <p:nvPicPr>
          <p:cNvPr id="6147" name="Picture 2" descr="Logotipo de la Universidad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96863" y="404813"/>
            <a:ext cx="32226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3 Rectángulo"/>
          <p:cNvSpPr>
            <a:spLocks noChangeArrowheads="1"/>
          </p:cNvSpPr>
          <p:nvPr/>
        </p:nvSpPr>
        <p:spPr bwMode="auto">
          <a:xfrm>
            <a:off x="466725" y="519113"/>
            <a:ext cx="85693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2200" b="1">
                <a:solidFill>
                  <a:srgbClr val="000000"/>
                </a:solidFill>
              </a:rPr>
              <a:t>LA OPINIÓN DEL PROFESORADO </a:t>
            </a:r>
          </a:p>
          <a:p>
            <a:pPr algn="r"/>
            <a:r>
              <a:rPr lang="es-ES" sz="2200" b="1">
                <a:solidFill>
                  <a:srgbClr val="000000"/>
                </a:solidFill>
              </a:rPr>
              <a:t>SOBRE LA CALIDAD DE LA EDUCACIÓN</a:t>
            </a:r>
            <a:endParaRPr lang="es-CL" sz="2200" b="1">
              <a:solidFill>
                <a:srgbClr val="000000"/>
              </a:solidFill>
            </a:endParaRPr>
          </a:p>
        </p:txBody>
      </p:sp>
      <p:sp>
        <p:nvSpPr>
          <p:cNvPr id="6149" name="5 Rectángulo"/>
          <p:cNvSpPr>
            <a:spLocks noChangeArrowheads="1"/>
          </p:cNvSpPr>
          <p:nvPr/>
        </p:nvSpPr>
        <p:spPr bwMode="auto">
          <a:xfrm>
            <a:off x="4867275" y="1844675"/>
            <a:ext cx="38608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b="1">
                <a:solidFill>
                  <a:srgbClr val="000000"/>
                </a:solidFill>
              </a:rPr>
              <a:t>Autoras: Elena Martín Ortega, </a:t>
            </a:r>
          </a:p>
          <a:p>
            <a:pPr algn="r"/>
            <a:r>
              <a:rPr lang="es-ES" b="1">
                <a:solidFill>
                  <a:srgbClr val="000000"/>
                </a:solidFill>
              </a:rPr>
              <a:t>Eva Mª Pérez García y</a:t>
            </a:r>
          </a:p>
          <a:p>
            <a:pPr algn="r"/>
            <a:r>
              <a:rPr lang="es-ES" b="1">
                <a:solidFill>
                  <a:srgbClr val="000000"/>
                </a:solidFill>
              </a:rPr>
              <a:t> Noelia Álvarez Sánchez.</a:t>
            </a:r>
            <a:endParaRPr lang="es-CL" b="1">
              <a:solidFill>
                <a:srgbClr val="000000"/>
              </a:solidFill>
            </a:endParaRPr>
          </a:p>
        </p:txBody>
      </p:sp>
      <p:sp>
        <p:nvSpPr>
          <p:cNvPr id="6" name="6 Rectángulo"/>
          <p:cNvSpPr>
            <a:spLocks noChangeArrowheads="1"/>
          </p:cNvSpPr>
          <p:nvPr/>
        </p:nvSpPr>
        <p:spPr bwMode="auto">
          <a:xfrm>
            <a:off x="141288" y="4586288"/>
            <a:ext cx="876935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defRPr/>
            </a:pP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</a:t>
            </a:r>
            <a:r>
              <a:rPr lang="es-ES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TRABAJO</a:t>
            </a:r>
            <a:r>
              <a:rPr lang="es-ES" b="1" dirty="0">
                <a:solidFill>
                  <a:srgbClr val="000000"/>
                </a:solidFill>
              </a:rPr>
              <a:t>:</a:t>
            </a:r>
          </a:p>
          <a:p>
            <a:pPr algn="r">
              <a:defRPr/>
            </a:pPr>
            <a:endParaRPr lang="es-ES" b="1" dirty="0">
              <a:solidFill>
                <a:srgbClr val="000000"/>
              </a:solidFill>
            </a:endParaRPr>
          </a:p>
          <a:p>
            <a:pPr algn="r">
              <a:defRPr/>
            </a:pPr>
            <a:r>
              <a:rPr lang="es-E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FABIOLA ACUÑA SANHUEZA</a:t>
            </a:r>
          </a:p>
          <a:p>
            <a:pPr algn="r">
              <a:defRPr/>
            </a:pPr>
            <a:r>
              <a:rPr lang="es-E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VIANA U. FIGUEROA SOTO</a:t>
            </a:r>
          </a:p>
          <a:p>
            <a:pPr algn="r">
              <a:defRPr/>
            </a:pPr>
            <a:r>
              <a:rPr lang="es-E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AURORA JEREZ ALVIAL</a:t>
            </a:r>
          </a:p>
          <a:p>
            <a:pPr algn="r">
              <a:defRPr/>
            </a:pPr>
            <a:r>
              <a:rPr lang="es-E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DALYS SALDAÑA ESPINOZA</a:t>
            </a:r>
          </a:p>
          <a:p>
            <a:pPr algn="r">
              <a:defRPr/>
            </a:pPr>
            <a:r>
              <a:rPr lang="es-ES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JEANNETTE SOTO MIRANDA</a:t>
            </a:r>
          </a:p>
          <a:p>
            <a:pPr>
              <a:defRPr/>
            </a:pPr>
            <a:r>
              <a:rPr lang="es-ES" b="1" dirty="0">
                <a:solidFill>
                  <a:srgbClr val="000000"/>
                </a:solidFill>
              </a:rPr>
              <a:t>26.JUL.2013</a:t>
            </a:r>
            <a:endParaRPr lang="es-CL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400" smtClean="0"/>
              <a:t> </a:t>
            </a:r>
            <a:endParaRPr lang="es-ES" sz="2400" smtClean="0">
              <a:solidFill>
                <a:schemeClr val="hlink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>
          <a:xfrm>
            <a:off x="1763713" y="0"/>
            <a:ext cx="7380287" cy="90805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Reflexión personalizada sobre la investigación</a:t>
            </a:r>
            <a:endParaRPr lang="es-ES" sz="28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1692275" y="704850"/>
            <a:ext cx="2500313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su opinión respecto a la calidad de la educación en nuestro país?</a:t>
            </a:r>
          </a:p>
          <a:p>
            <a:pPr algn="just"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4222750" y="908050"/>
            <a:ext cx="250031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su opinión respecto a la calidad de la educación en la institución donde trabajas?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6667500" y="908050"/>
            <a:ext cx="250031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Respecto al futuro de la educación en nuestro país, considera que mejorará o empeorará?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763713" y="3429000"/>
            <a:ext cx="7380287" cy="90805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s-ES" sz="2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cap="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bibliografia</a:t>
            </a:r>
            <a:endParaRPr lang="es-ES" sz="28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5 Rectángulo"/>
          <p:cNvSpPr>
            <a:spLocks noChangeArrowheads="1"/>
          </p:cNvSpPr>
          <p:nvPr/>
        </p:nvSpPr>
        <p:spPr bwMode="auto">
          <a:xfrm>
            <a:off x="1763713" y="4410075"/>
            <a:ext cx="7380287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buFont typeface="Arial" charset="0"/>
              <a:buChar char="•"/>
              <a:defRPr/>
            </a:pPr>
            <a:r>
              <a:rPr lang="es-ES" sz="2000" b="1" dirty="0">
                <a:solidFill>
                  <a:srgbClr val="000000"/>
                </a:solidFill>
              </a:rPr>
              <a:t>Martín , E., Pérez G., E. y Álvarez S., N., L</a:t>
            </a:r>
            <a:r>
              <a:rPr lang="es-ES" sz="2000" b="1" i="1" dirty="0">
                <a:solidFill>
                  <a:srgbClr val="000000"/>
                </a:solidFill>
              </a:rPr>
              <a:t>a opinión del profesorado sobre la calidad de la educación.  </a:t>
            </a:r>
            <a:r>
              <a:rPr lang="es-ES" sz="2000" b="1" dirty="0">
                <a:solidFill>
                  <a:srgbClr val="000000"/>
                </a:solidFill>
              </a:rPr>
              <a:t>Madrid, 2007. </a:t>
            </a:r>
            <a:r>
              <a:rPr lang="es-ES" sz="2000" b="1" dirty="0"/>
              <a:t>Estudio patrocinado por FUHEM Área Educativa (Fundación Hogar del Empleado).  Trabajo de campo realizado por IDEA (Instituto de Evaluación y Asesoramiento Educativo.</a:t>
            </a:r>
          </a:p>
          <a:p>
            <a:pPr algn="just">
              <a:defRPr/>
            </a:pPr>
            <a:endParaRPr lang="es-ES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1763713" y="1341438"/>
            <a:ext cx="31877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MARCO TEÓRICO REFERENCIAL</a:t>
            </a:r>
          </a:p>
          <a:p>
            <a:pPr marL="0" lvl="1" algn="just">
              <a:spcBef>
                <a:spcPct val="20000"/>
              </a:spcBef>
              <a:defRPr/>
            </a:pPr>
            <a:endParaRPr lang="es-ES" sz="2000" dirty="0">
              <a:latin typeface="+mn-lt"/>
            </a:endParaRPr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" sz="2400" b="1" dirty="0"/>
              <a:t>Encuestas previas sobre esta temática en  investigaciones realizadas en 2001.</a:t>
            </a:r>
          </a:p>
          <a:p>
            <a:pPr algn="just">
              <a:lnSpc>
                <a:spcPct val="80000"/>
              </a:lnSpc>
              <a:defRPr/>
            </a:pPr>
            <a:endParaRPr lang="es-ES" sz="2400" b="1" dirty="0"/>
          </a:p>
          <a:p>
            <a:pPr marL="285750" indent="-285750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" sz="2400" b="1" dirty="0"/>
              <a:t>La ley educativa (modificada) LOE.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416550" y="1341438"/>
            <a:ext cx="318770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JUSTIFICACIÓN DEL ESTUDIO</a:t>
            </a:r>
          </a:p>
          <a:p>
            <a:pPr marL="0" lvl="1" algn="ctr">
              <a:spcBef>
                <a:spcPct val="20000"/>
              </a:spcBef>
              <a:defRPr/>
            </a:pPr>
            <a:endParaRPr lang="es-ES" sz="20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L" sz="2400" b="1" dirty="0"/>
              <a:t>Cambio de la </a:t>
            </a:r>
            <a:r>
              <a:rPr lang="es-CL" sz="2400" b="1" dirty="0"/>
              <a:t>LOGSE (1990) por LOE (2006).</a:t>
            </a:r>
            <a:endParaRPr lang="es-CL" sz="2400" b="1" dirty="0"/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es-CL" sz="2400" b="1" dirty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L" sz="2400" b="1" dirty="0"/>
              <a:t>Modificación de la situación social en el país.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es-CL" sz="2400" b="1" dirty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s-CL" sz="2400" b="1" dirty="0"/>
              <a:t>Cambios en los temas de debate.</a:t>
            </a:r>
          </a:p>
        </p:txBody>
      </p:sp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idx="1"/>
          </p:nvPr>
        </p:nvSpPr>
        <p:spPr>
          <a:xfrm>
            <a:off x="1654175" y="-26988"/>
            <a:ext cx="7489825" cy="134143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/>
              <a:t> 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MARCO DE REFERENCIA</a:t>
            </a:r>
            <a:endParaRPr lang="es-ES" sz="28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1690688" y="1020763"/>
            <a:ext cx="23050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JUSTIFICACIÓN METODOLÓGICA</a:t>
            </a:r>
          </a:p>
          <a:p>
            <a:pPr marL="0" lvl="1" algn="just">
              <a:spcBef>
                <a:spcPct val="20000"/>
              </a:spcBef>
              <a:defRPr/>
            </a:pPr>
            <a:r>
              <a:rPr lang="es-ES" sz="2000" dirty="0"/>
              <a:t>Estudio cuantitativo; </a:t>
            </a:r>
            <a:r>
              <a:rPr lang="es-ES" sz="2000" dirty="0"/>
              <a:t>exploratorio, comparativo.</a:t>
            </a:r>
            <a:endParaRPr lang="es-ES" sz="2000" dirty="0"/>
          </a:p>
          <a:p>
            <a:pPr marL="0" lvl="1" algn="just">
              <a:spcBef>
                <a:spcPct val="20000"/>
              </a:spcBef>
              <a:defRPr/>
            </a:pPr>
            <a:endParaRPr lang="es-ES" sz="2400" dirty="0">
              <a:latin typeface="+mn-lt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995738" y="957263"/>
            <a:ext cx="28606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OBJETIVO</a:t>
            </a:r>
          </a:p>
          <a:p>
            <a:pPr algn="just">
              <a:defRPr/>
            </a:pPr>
            <a:r>
              <a:rPr lang="es-ES_tradnl" sz="2000" dirty="0"/>
              <a:t>Presentar la opinión del profesorado acerca de determinados aspectos de la calidad de la educación escolar y ofrecer el análisis de la evolución de algunas de estas opiniones.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7072313" y="3770313"/>
            <a:ext cx="2071687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POBLACIÓN</a:t>
            </a:r>
          </a:p>
          <a:p>
            <a:pPr marL="0" lvl="1" algn="just">
              <a:spcBef>
                <a:spcPct val="20000"/>
              </a:spcBef>
              <a:defRPr/>
            </a:pPr>
            <a:r>
              <a:rPr lang="es-ES_tradnl" sz="2000" dirty="0"/>
              <a:t>59 centros de  educación Primaria y/o Secundaria, Madrid.</a:t>
            </a:r>
          </a:p>
          <a:p>
            <a:pPr marL="0" lvl="1" algn="ctr">
              <a:spcBef>
                <a:spcPct val="20000"/>
              </a:spcBef>
              <a:defRPr/>
            </a:pPr>
            <a:endParaRPr lang="es-ES" sz="20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lvl="1" algn="just">
              <a:spcBef>
                <a:spcPct val="20000"/>
              </a:spcBef>
              <a:defRPr/>
            </a:pPr>
            <a:endParaRPr lang="es-ES" sz="2800" dirty="0">
              <a:latin typeface="+mn-lt"/>
            </a:endParaRPr>
          </a:p>
          <a:p>
            <a:pPr marL="0" lvl="1" algn="just">
              <a:spcBef>
                <a:spcPct val="20000"/>
              </a:spcBef>
              <a:defRPr/>
            </a:pPr>
            <a:endParaRPr lang="es-ES" sz="1100" dirty="0">
              <a:latin typeface="+mn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1692275" y="3068638"/>
            <a:ext cx="2303463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TÉCNICA</a:t>
            </a:r>
          </a:p>
          <a:p>
            <a:pPr algn="just">
              <a:defRPr/>
            </a:pPr>
            <a:r>
              <a:rPr lang="es-ES_tradnl" sz="2000" dirty="0"/>
              <a:t>Encuesta tipo cuestionario -81 preguntas-, mediante una Escala </a:t>
            </a:r>
            <a:r>
              <a:rPr lang="es-ES_tradnl" sz="2000" dirty="0" err="1" smtClean="0"/>
              <a:t>Lickert</a:t>
            </a:r>
            <a:r>
              <a:rPr lang="es-ES_tradnl" sz="2000" dirty="0" smtClean="0"/>
              <a:t>.</a:t>
            </a:r>
            <a:endParaRPr lang="es-ES_tradnl" sz="2000" dirty="0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7072313" y="993775"/>
            <a:ext cx="2071687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MUESTRA</a:t>
            </a:r>
          </a:p>
          <a:p>
            <a:pPr marL="0" lvl="1" algn="just">
              <a:spcBef>
                <a:spcPct val="20000"/>
              </a:spcBef>
              <a:defRPr/>
            </a:pPr>
            <a:r>
              <a:rPr lang="es-ES_tradnl" sz="2000" dirty="0"/>
              <a:t>Muestreo aleatorio simple; unidad: el mismo centro.</a:t>
            </a:r>
            <a:endParaRPr lang="es-ES" sz="1100" dirty="0">
              <a:latin typeface="+mn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3956050" y="5033963"/>
            <a:ext cx="2992438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INSTRUMENTOS</a:t>
            </a:r>
          </a:p>
          <a:p>
            <a:pPr marL="0" lvl="1" algn="ctr">
              <a:spcBef>
                <a:spcPct val="20000"/>
              </a:spcBef>
              <a:defRPr/>
            </a:pPr>
            <a:r>
              <a:rPr lang="es-ES_tradnl" sz="2000" dirty="0"/>
              <a:t>3000 cuestionarios</a:t>
            </a:r>
          </a:p>
          <a:p>
            <a:pPr marL="0" lvl="1" algn="ctr">
              <a:spcBef>
                <a:spcPct val="20000"/>
              </a:spcBef>
              <a:defRPr/>
            </a:pPr>
            <a:r>
              <a:rPr lang="es-ES_tradnl" sz="2000" dirty="0"/>
              <a:t>81 ítems</a:t>
            </a:r>
          </a:p>
          <a:p>
            <a:pPr marL="0" lvl="1" algn="ctr">
              <a:spcBef>
                <a:spcPct val="20000"/>
              </a:spcBef>
              <a:defRPr/>
            </a:pPr>
            <a:r>
              <a:rPr lang="es-ES_tradnl" sz="2000" dirty="0"/>
              <a:t>861 recogidos</a:t>
            </a:r>
          </a:p>
          <a:p>
            <a:pPr marL="0" lvl="1" algn="ctr">
              <a:spcBef>
                <a:spcPct val="20000"/>
              </a:spcBef>
              <a:defRPr/>
            </a:pPr>
            <a:endParaRPr lang="es-ES" sz="20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lvl="1" algn="just">
              <a:spcBef>
                <a:spcPct val="20000"/>
              </a:spcBef>
              <a:defRPr/>
            </a:pPr>
            <a:endParaRPr lang="es-ES" sz="2800" dirty="0">
              <a:latin typeface="+mn-lt"/>
            </a:endParaRPr>
          </a:p>
          <a:p>
            <a:pPr marL="0" lvl="1" algn="just">
              <a:spcBef>
                <a:spcPct val="20000"/>
              </a:spcBef>
              <a:defRPr/>
            </a:pPr>
            <a:endParaRPr lang="es-ES" sz="1100" dirty="0">
              <a:latin typeface="+mn-lt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3998913" y="3927475"/>
            <a:ext cx="29495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>
              <a:spcBef>
                <a:spcPct val="20000"/>
              </a:spcBef>
              <a:defRPr/>
            </a:pPr>
            <a:r>
              <a:rPr lang="es-ES" sz="20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HIPOTESIS</a:t>
            </a:r>
          </a:p>
          <a:p>
            <a:pPr marL="0" lvl="1" algn="ctr">
              <a:spcBef>
                <a:spcPct val="20000"/>
              </a:spcBef>
              <a:defRPr/>
            </a:pPr>
            <a:r>
              <a:rPr lang="es-ES" sz="2000" dirty="0"/>
              <a:t>-.-</a:t>
            </a:r>
            <a:endParaRPr lang="es-ES" sz="2400" dirty="0">
              <a:latin typeface="+mn-lt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1654175" y="-26988"/>
            <a:ext cx="7489825" cy="10080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ts val="800"/>
              </a:spcBef>
              <a:spcAft>
                <a:spcPct val="0"/>
              </a:spcAft>
              <a:buFont typeface="Arial" charset="0"/>
              <a:defRPr sz="16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730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016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30238" indent="-16351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58838" indent="-17303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/>
              <a:t> 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DISEÑO METODOLÓGICO</a:t>
            </a:r>
            <a:endParaRPr lang="es-ES" sz="2800" cap="al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1758950" y="365125"/>
            <a:ext cx="7205663" cy="10477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400" smtClean="0"/>
              <a:t> </a:t>
            </a:r>
            <a:endParaRPr lang="es-ES" sz="2400" smtClean="0">
              <a:solidFill>
                <a:schemeClr val="hlink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>
          <a:xfrm>
            <a:off x="1619250" y="0"/>
            <a:ext cx="7489825" cy="134143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/>
              <a:t> 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Sistemas de análisis y tratamiento de los datos utilizados</a:t>
            </a: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4"/>
          <a:srcRect l="29619" t="25937" r="25401" b="42366"/>
          <a:stretch>
            <a:fillRect/>
          </a:stretch>
        </p:blipFill>
        <p:spPr bwMode="auto">
          <a:xfrm>
            <a:off x="1619250" y="1412875"/>
            <a:ext cx="59055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4"/>
          <a:srcRect l="29619" t="57098" r="25401" b="5939"/>
          <a:stretch>
            <a:fillRect/>
          </a:stretch>
        </p:blipFill>
        <p:spPr bwMode="auto">
          <a:xfrm>
            <a:off x="3203575" y="3681413"/>
            <a:ext cx="59055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1692275" y="-26988"/>
            <a:ext cx="7451725" cy="1016001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docentes que considera que los siguientes factores tienen bastante o mucha influencia en la calidad de la enseñanza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 l="23807" t="31953" r="20946" b="14818"/>
          <a:stretch>
            <a:fillRect/>
          </a:stretch>
        </p:blipFill>
        <p:spPr bwMode="auto">
          <a:xfrm>
            <a:off x="1619250" y="1204913"/>
            <a:ext cx="7337425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1692275" y="19050"/>
            <a:ext cx="7451725" cy="7080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 docentes que cambiaría bastante o mucho los siguientes aspectos con el fin de mejorar la educación.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 l="28860" t="45886" r="18729" b="11678"/>
          <a:stretch>
            <a:fillRect/>
          </a:stretch>
        </p:blipFill>
        <p:spPr bwMode="auto">
          <a:xfrm>
            <a:off x="1835150" y="1628775"/>
            <a:ext cx="72009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CuadroTexto"/>
          <p:cNvSpPr txBox="1">
            <a:spLocks noChangeArrowheads="1"/>
          </p:cNvSpPr>
          <p:nvPr/>
        </p:nvSpPr>
        <p:spPr bwMode="auto">
          <a:xfrm>
            <a:off x="1692275" y="-4763"/>
            <a:ext cx="7451725" cy="708026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Porcentaje de docentes que valora de forma positiva los siguientes cambios propuestos en la </a:t>
            </a:r>
            <a:r>
              <a:rPr lang="es-ES_tradnl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LOE</a:t>
            </a: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/>
          <a:srcRect l="26634" t="25380" r="22054" b="17873"/>
          <a:stretch>
            <a:fillRect/>
          </a:stretch>
        </p:blipFill>
        <p:spPr bwMode="auto">
          <a:xfrm>
            <a:off x="1692275" y="703263"/>
            <a:ext cx="7451725" cy="589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/>
          <p:cNvSpPr txBox="1">
            <a:spLocks noChangeArrowheads="1"/>
          </p:cNvSpPr>
          <p:nvPr/>
        </p:nvSpPr>
        <p:spPr bwMode="auto">
          <a:xfrm>
            <a:off x="1763713" y="-26988"/>
            <a:ext cx="7380287" cy="708026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Opinión respecto a mejor o peor de cara al presente y al futuro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 l="28217" t="25461" r="16743" b="36552"/>
          <a:stretch>
            <a:fillRect/>
          </a:stretch>
        </p:blipFill>
        <p:spPr bwMode="auto">
          <a:xfrm>
            <a:off x="1763713" y="620713"/>
            <a:ext cx="7308850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3 CuadroTexto"/>
          <p:cNvSpPr txBox="1">
            <a:spLocks noChangeArrowheads="1"/>
          </p:cNvSpPr>
          <p:nvPr/>
        </p:nvSpPr>
        <p:spPr bwMode="auto">
          <a:xfrm>
            <a:off x="1692275" y="3297238"/>
            <a:ext cx="7380288" cy="101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_tradn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 profesores que considera que los siguientes factores tienen bastante o mucha influencia en la educación en comparación con el año 2001.</a:t>
            </a:r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3"/>
          <a:srcRect l="34547" t="42638" r="30363" b="22832"/>
          <a:stretch>
            <a:fillRect/>
          </a:stretch>
        </p:blipFill>
        <p:spPr bwMode="auto">
          <a:xfrm>
            <a:off x="1920875" y="4313238"/>
            <a:ext cx="7170738" cy="239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400" smtClean="0"/>
              <a:t> </a:t>
            </a:r>
            <a:endParaRPr lang="es-ES" sz="2400" smtClean="0">
              <a:solidFill>
                <a:schemeClr val="hlink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>
          <a:xfrm>
            <a:off x="1724025" y="0"/>
            <a:ext cx="7316788" cy="126841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s-ES" sz="2800" cap="al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457200" indent="-457200"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s-ES" sz="2800" cap="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Principales </a:t>
            </a:r>
            <a:r>
              <a:rPr lang="es-ES" sz="2800" cap="al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conclusiones y recomendaciones</a:t>
            </a:r>
          </a:p>
        </p:txBody>
      </p:sp>
      <p:sp>
        <p:nvSpPr>
          <p:cNvPr id="6148" name="3 CuadroTexto"/>
          <p:cNvSpPr txBox="1">
            <a:spLocks noChangeArrowheads="1"/>
          </p:cNvSpPr>
          <p:nvPr/>
        </p:nvSpPr>
        <p:spPr bwMode="auto">
          <a:xfrm>
            <a:off x="-4429125" y="-963613"/>
            <a:ext cx="5189538" cy="7080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endParaRPr lang="es-ES_tradn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 eaLnBrk="1" hangingPunct="1">
              <a:buFont typeface="Arial" pitchFamily="34" charset="0"/>
              <a:buChar char="•"/>
              <a:defRPr/>
            </a:pPr>
            <a:endParaRPr lang="es-ES_tradn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0" y="0"/>
          <a:ext cx="1714500" cy="501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4500"/>
              </a:tblGrid>
              <a:tr h="5013325">
                <a:tc>
                  <a:txBody>
                    <a:bodyPr/>
                    <a:lstStyle/>
                    <a:p>
                      <a:pPr algn="r"/>
                      <a:r>
                        <a:rPr lang="es-ES" sz="1800" b="1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ENCUESTA:</a:t>
                      </a:r>
                    </a:p>
                    <a:p>
                      <a:pPr algn="r"/>
                      <a:r>
                        <a:rPr lang="es-ES" sz="1800" b="1" u="none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 OPINIÓN DEL PROFESORADO </a:t>
                      </a:r>
                    </a:p>
                    <a:p>
                      <a:pPr algn="r"/>
                      <a:r>
                        <a:rPr lang="es-ES" sz="1800" b="1" u="none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SOBRE LA CALIDAD DE LA EDUCACIÓN, NOV. 2007</a:t>
                      </a:r>
                      <a:endParaRPr lang="es-CL" sz="1800" b="1" u="none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1763713" y="1268413"/>
            <a:ext cx="2500312" cy="558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que inciden en la educación.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Imagen que el profesor tiene sobre la calidad del sistema.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Valoración de las distintas etapas de los niveles: infantil; secundaria.</a:t>
            </a:r>
          </a:p>
          <a:p>
            <a:pPr algn="just"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educación en valores y la educación para la ciudadanía.</a:t>
            </a:r>
          </a:p>
          <a:p>
            <a:pPr algn="just"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4192588" y="1268413"/>
            <a:ext cx="2500312" cy="550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que inciden en la calidad de la enseñanza: preparación del docente; comunicación y participación en la comunidad; orden y disciplina de los centros.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Valoración de la convivencia escolar en los centros.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6621463" y="1268413"/>
            <a:ext cx="2500312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Valoración de la escuela como institución; aspecto punitivo de la disciplina es bueno para el centro educativo.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convivencia no es un problema generalizado; la percepción de comunicación entre los estudiantes, la familia y el profesor.</a:t>
            </a:r>
          </a:p>
          <a:p>
            <a:pPr marL="0" lvl="1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" sz="1100" dirty="0">
              <a:latin typeface="+mn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10404475" y="1500188"/>
            <a:ext cx="2500313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ES" sz="11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ngulo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693</Words>
  <Application>Microsoft Office PowerPoint</Application>
  <PresentationFormat>Presentación en pantalla (4:3)</PresentationFormat>
  <Paragraphs>114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Franklin Gothic Medium</vt:lpstr>
      <vt:lpstr>Franklin Gothic Book</vt:lpstr>
      <vt:lpstr>Wingdings</vt:lpstr>
      <vt:lpstr>Calibri</vt:lpstr>
      <vt:lpstr>Ángulos</vt:lpstr>
      <vt:lpstr>Diapositiva 1</vt:lpstr>
      <vt:lpstr>Diapositiva 2</vt:lpstr>
      <vt:lpstr>Diapositiva 3</vt:lpstr>
      <vt:lpstr> </vt:lpstr>
      <vt:lpstr>Diapositiva 5</vt:lpstr>
      <vt:lpstr>Diapositiva 6</vt:lpstr>
      <vt:lpstr>Diapositiva 7</vt:lpstr>
      <vt:lpstr>Diapositiva 8</vt:lpstr>
      <vt:lpstr> </vt:lpstr>
      <vt:lpstr> </vt:lpstr>
    </vt:vector>
  </TitlesOfParts>
  <Company>portatil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ESQUEMA DE PRESENTACIÓN DE UN INFORME RELEVANTE DE INVESTIGACIÓN EN EL CAMPO DE LA VIOLENCIA ESCOLAR.</dc:title>
  <dc:creator>Juan Carlos Torrego</dc:creator>
  <cp:lastModifiedBy>usuario</cp:lastModifiedBy>
  <cp:revision>74</cp:revision>
  <dcterms:created xsi:type="dcterms:W3CDTF">2006-02-09T11:38:29Z</dcterms:created>
  <dcterms:modified xsi:type="dcterms:W3CDTF">2013-07-26T15:21:38Z</dcterms:modified>
</cp:coreProperties>
</file>