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9"/>
  </p:notesMasterIdLst>
  <p:sldIdLst>
    <p:sldId id="256" r:id="rId4"/>
    <p:sldId id="258" r:id="rId5"/>
    <p:sldId id="260" r:id="rId6"/>
    <p:sldId id="259" r:id="rId7"/>
    <p:sldId id="262" r:id="rId8"/>
    <p:sldId id="279" r:id="rId9"/>
    <p:sldId id="280" r:id="rId10"/>
    <p:sldId id="281" r:id="rId11"/>
    <p:sldId id="282" r:id="rId12"/>
    <p:sldId id="278" r:id="rId13"/>
    <p:sldId id="275" r:id="rId14"/>
    <p:sldId id="283" r:id="rId15"/>
    <p:sldId id="276" r:id="rId16"/>
    <p:sldId id="261" r:id="rId17"/>
    <p:sldId id="257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213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98E281-504B-4BAC-BD42-EBE748EF8D0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EB4A7563-A7CF-42B2-9304-1F895E32013E}">
      <dgm:prSet phldrT="[Texto]" custT="1"/>
      <dgm:spPr/>
      <dgm:t>
        <a:bodyPr/>
        <a:lstStyle/>
        <a:p>
          <a:pPr algn="ctr"/>
          <a:endParaRPr lang="es-CL" sz="2000" dirty="0">
            <a:solidFill>
              <a:schemeClr val="accent1">
                <a:lumMod val="50000"/>
              </a:schemeClr>
            </a:solidFill>
          </a:endParaRPr>
        </a:p>
      </dgm:t>
    </dgm:pt>
    <dgm:pt modelId="{B95E0F2A-4219-4CD3-8DA5-9246CBCC4FE4}" type="parTrans" cxnId="{F65CAB6C-4942-4B16-A53C-34ED4C0ADAB3}">
      <dgm:prSet/>
      <dgm:spPr/>
      <dgm:t>
        <a:bodyPr/>
        <a:lstStyle/>
        <a:p>
          <a:endParaRPr lang="es-CL"/>
        </a:p>
      </dgm:t>
    </dgm:pt>
    <dgm:pt modelId="{3ACE87C8-941C-4A8E-BEE1-4B4C70A04BED}" type="sibTrans" cxnId="{F65CAB6C-4942-4B16-A53C-34ED4C0ADAB3}">
      <dgm:prSet/>
      <dgm:spPr/>
      <dgm:t>
        <a:bodyPr/>
        <a:lstStyle/>
        <a:p>
          <a:endParaRPr lang="es-CL"/>
        </a:p>
      </dgm:t>
    </dgm:pt>
    <dgm:pt modelId="{7337E894-8AD6-498A-BBB0-0BEA72114A98}">
      <dgm:prSet phldrT="[Texto]" custT="1"/>
      <dgm:spPr/>
      <dgm:t>
        <a:bodyPr/>
        <a:lstStyle/>
        <a:p>
          <a:pPr algn="ctr"/>
          <a:r>
            <a:rPr lang="es-ES_tradnl" sz="2400" b="1" dirty="0" smtClean="0">
              <a:solidFill>
                <a:schemeClr val="tx1"/>
              </a:solidFill>
            </a:rPr>
            <a:t>Modelo  ABC</a:t>
          </a:r>
        </a:p>
        <a:p>
          <a:pPr algn="ctr"/>
          <a:r>
            <a:rPr lang="es-ES_tradnl" sz="1600" b="1" dirty="0" smtClean="0">
              <a:solidFill>
                <a:schemeClr val="tx1"/>
              </a:solidFill>
            </a:rPr>
            <a:t>Desarrollo trabajo colaborativo para investigar y resolver sus propios problemas.</a:t>
          </a:r>
          <a:endParaRPr lang="es-CL" sz="1600" b="1" dirty="0" smtClean="0">
            <a:solidFill>
              <a:schemeClr val="tx1"/>
            </a:solidFill>
          </a:endParaRPr>
        </a:p>
        <a:p>
          <a:pPr algn="ctr"/>
          <a:endParaRPr lang="es-CL" sz="2800" b="1" dirty="0">
            <a:solidFill>
              <a:schemeClr val="tx1"/>
            </a:solidFill>
          </a:endParaRPr>
        </a:p>
      </dgm:t>
    </dgm:pt>
    <dgm:pt modelId="{B56B27F3-CC23-4E29-A891-733A8F58401B}" type="parTrans" cxnId="{50C095D9-689C-4EAF-8C81-444213C4CC97}">
      <dgm:prSet/>
      <dgm:spPr/>
      <dgm:t>
        <a:bodyPr/>
        <a:lstStyle/>
        <a:p>
          <a:endParaRPr lang="es-CL"/>
        </a:p>
      </dgm:t>
    </dgm:pt>
    <dgm:pt modelId="{AA2C19D5-57BF-468C-92E2-A099F35F7541}" type="sibTrans" cxnId="{50C095D9-689C-4EAF-8C81-444213C4CC97}">
      <dgm:prSet/>
      <dgm:spPr/>
      <dgm:t>
        <a:bodyPr/>
        <a:lstStyle/>
        <a:p>
          <a:endParaRPr lang="es-CL"/>
        </a:p>
      </dgm:t>
    </dgm:pt>
    <dgm:pt modelId="{4651539B-5F8A-4BDE-9017-DE24BFCF09BF}">
      <dgm:prSet phldrT="[Texto]" custT="1"/>
      <dgm:spPr/>
      <dgm:t>
        <a:bodyPr/>
        <a:lstStyle/>
        <a:p>
          <a:pPr algn="ctr"/>
          <a:r>
            <a:rPr lang="es-ES_tradnl" sz="2000" dirty="0" smtClean="0">
              <a:solidFill>
                <a:schemeClr val="accent1">
                  <a:lumMod val="50000"/>
                </a:schemeClr>
              </a:solidFill>
            </a:rPr>
            <a:t>.</a:t>
          </a:r>
          <a:endParaRPr lang="es-CL" sz="2000" dirty="0">
            <a:solidFill>
              <a:schemeClr val="accent1">
                <a:lumMod val="50000"/>
              </a:schemeClr>
            </a:solidFill>
          </a:endParaRPr>
        </a:p>
      </dgm:t>
    </dgm:pt>
    <dgm:pt modelId="{B97ADCE7-093C-4F99-B96B-5B168A772095}" type="parTrans" cxnId="{46A8157D-A02D-436D-ADF6-6FCB1883E3D0}">
      <dgm:prSet/>
      <dgm:spPr/>
      <dgm:t>
        <a:bodyPr/>
        <a:lstStyle/>
        <a:p>
          <a:endParaRPr lang="es-CL"/>
        </a:p>
      </dgm:t>
    </dgm:pt>
    <dgm:pt modelId="{3A73BC99-EFC7-43F8-A246-B0BF82B0945B}" type="sibTrans" cxnId="{46A8157D-A02D-436D-ADF6-6FCB1883E3D0}">
      <dgm:prSet/>
      <dgm:spPr/>
      <dgm:t>
        <a:bodyPr/>
        <a:lstStyle/>
        <a:p>
          <a:endParaRPr lang="es-CL"/>
        </a:p>
      </dgm:t>
    </dgm:pt>
    <dgm:pt modelId="{EA609979-E16A-4016-8EED-A4F4366F1025}" type="pres">
      <dgm:prSet presAssocID="{1C98E281-504B-4BAC-BD42-EBE748EF8D00}" presName="arrowDiagram" presStyleCnt="0">
        <dgm:presLayoutVars>
          <dgm:chMax val="5"/>
          <dgm:dir/>
          <dgm:resizeHandles val="exact"/>
        </dgm:presLayoutVars>
      </dgm:prSet>
      <dgm:spPr/>
    </dgm:pt>
    <dgm:pt modelId="{FE361F38-A4BD-49CA-A07C-23D57AEE6EE0}" type="pres">
      <dgm:prSet presAssocID="{1C98E281-504B-4BAC-BD42-EBE748EF8D00}" presName="arrow" presStyleLbl="bgShp" presStyleIdx="0" presStyleCnt="1"/>
      <dgm:spPr/>
    </dgm:pt>
    <dgm:pt modelId="{21150E53-0DA2-472E-BDD4-0D8A4D3D5580}" type="pres">
      <dgm:prSet presAssocID="{1C98E281-504B-4BAC-BD42-EBE748EF8D00}" presName="arrowDiagram3" presStyleCnt="0"/>
      <dgm:spPr/>
    </dgm:pt>
    <dgm:pt modelId="{E875A117-978C-4364-8CDF-EAA44EB9E565}" type="pres">
      <dgm:prSet presAssocID="{EB4A7563-A7CF-42B2-9304-1F895E32013E}" presName="bullet3a" presStyleLbl="node1" presStyleIdx="0" presStyleCnt="3"/>
      <dgm:spPr/>
    </dgm:pt>
    <dgm:pt modelId="{6BFC851C-08DC-4349-8447-B518824D424D}" type="pres">
      <dgm:prSet presAssocID="{EB4A7563-A7CF-42B2-9304-1F895E32013E}" presName="textBox3a" presStyleLbl="revTx" presStyleIdx="0" presStyleCnt="3" custScaleX="297576" custScaleY="51522" custLinFactX="36811" custLinFactNeighborX="100000" custLinFactNeighborY="3866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CB818CE-3674-479C-BD43-637A3DF9C4FF}" type="pres">
      <dgm:prSet presAssocID="{7337E894-8AD6-498A-BBB0-0BEA72114A98}" presName="bullet3b" presStyleLbl="node1" presStyleIdx="1" presStyleCnt="3"/>
      <dgm:spPr/>
    </dgm:pt>
    <dgm:pt modelId="{B466B90E-7FF2-4EFE-8425-907A64EC9476}" type="pres">
      <dgm:prSet presAssocID="{7337E894-8AD6-498A-BBB0-0BEA72114A98}" presName="textBox3b" presStyleLbl="revTx" presStyleIdx="1" presStyleCnt="3" custScaleX="180703" custScaleY="93809" custLinFactNeighborX="-67472" custLinFactNeighborY="-2280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F130B2A-595B-4A16-BA4D-23716E9B552D}" type="pres">
      <dgm:prSet presAssocID="{4651539B-5F8A-4BDE-9017-DE24BFCF09BF}" presName="bullet3c" presStyleLbl="node1" presStyleIdx="2" presStyleCnt="3"/>
      <dgm:spPr/>
    </dgm:pt>
    <dgm:pt modelId="{15376CB4-00C2-4F85-A44D-C494DC23BC91}" type="pres">
      <dgm:prSet presAssocID="{4651539B-5F8A-4BDE-9017-DE24BFCF09BF}" presName="textBox3c" presStyleLbl="revTx" presStyleIdx="2" presStyleCnt="3" custScaleX="152851" custLinFactNeighborX="-32603" custLinFactNeighborY="218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432210FC-1B38-48AB-BB75-02DB947268A4}" type="presOf" srcId="{EB4A7563-A7CF-42B2-9304-1F895E32013E}" destId="{6BFC851C-08DC-4349-8447-B518824D424D}" srcOrd="0" destOrd="0" presId="urn:microsoft.com/office/officeart/2005/8/layout/arrow2"/>
    <dgm:cxn modelId="{46A8157D-A02D-436D-ADF6-6FCB1883E3D0}" srcId="{1C98E281-504B-4BAC-BD42-EBE748EF8D00}" destId="{4651539B-5F8A-4BDE-9017-DE24BFCF09BF}" srcOrd="2" destOrd="0" parTransId="{B97ADCE7-093C-4F99-B96B-5B168A772095}" sibTransId="{3A73BC99-EFC7-43F8-A246-B0BF82B0945B}"/>
    <dgm:cxn modelId="{14C8BD2E-3B96-4369-9180-0721D682C16B}" type="presOf" srcId="{1C98E281-504B-4BAC-BD42-EBE748EF8D00}" destId="{EA609979-E16A-4016-8EED-A4F4366F1025}" srcOrd="0" destOrd="0" presId="urn:microsoft.com/office/officeart/2005/8/layout/arrow2"/>
    <dgm:cxn modelId="{475C0B15-76DC-4D41-A441-35B94D9E7F77}" type="presOf" srcId="{4651539B-5F8A-4BDE-9017-DE24BFCF09BF}" destId="{15376CB4-00C2-4F85-A44D-C494DC23BC91}" srcOrd="0" destOrd="0" presId="urn:microsoft.com/office/officeart/2005/8/layout/arrow2"/>
    <dgm:cxn modelId="{201FD68D-1B80-4FC6-AC82-A3B3C663C31C}" type="presOf" srcId="{7337E894-8AD6-498A-BBB0-0BEA72114A98}" destId="{B466B90E-7FF2-4EFE-8425-907A64EC9476}" srcOrd="0" destOrd="0" presId="urn:microsoft.com/office/officeart/2005/8/layout/arrow2"/>
    <dgm:cxn modelId="{F65CAB6C-4942-4B16-A53C-34ED4C0ADAB3}" srcId="{1C98E281-504B-4BAC-BD42-EBE748EF8D00}" destId="{EB4A7563-A7CF-42B2-9304-1F895E32013E}" srcOrd="0" destOrd="0" parTransId="{B95E0F2A-4219-4CD3-8DA5-9246CBCC4FE4}" sibTransId="{3ACE87C8-941C-4A8E-BEE1-4B4C70A04BED}"/>
    <dgm:cxn modelId="{50C095D9-689C-4EAF-8C81-444213C4CC97}" srcId="{1C98E281-504B-4BAC-BD42-EBE748EF8D00}" destId="{7337E894-8AD6-498A-BBB0-0BEA72114A98}" srcOrd="1" destOrd="0" parTransId="{B56B27F3-CC23-4E29-A891-733A8F58401B}" sibTransId="{AA2C19D5-57BF-468C-92E2-A099F35F7541}"/>
    <dgm:cxn modelId="{471A7BCF-B3A4-4FB8-AD5B-A89FF5BA9EFB}" type="presParOf" srcId="{EA609979-E16A-4016-8EED-A4F4366F1025}" destId="{FE361F38-A4BD-49CA-A07C-23D57AEE6EE0}" srcOrd="0" destOrd="0" presId="urn:microsoft.com/office/officeart/2005/8/layout/arrow2"/>
    <dgm:cxn modelId="{60095022-EDFB-4712-A861-939AD83D49DF}" type="presParOf" srcId="{EA609979-E16A-4016-8EED-A4F4366F1025}" destId="{21150E53-0DA2-472E-BDD4-0D8A4D3D5580}" srcOrd="1" destOrd="0" presId="urn:microsoft.com/office/officeart/2005/8/layout/arrow2"/>
    <dgm:cxn modelId="{949464F4-987A-43FE-B64A-F609D4A03C3F}" type="presParOf" srcId="{21150E53-0DA2-472E-BDD4-0D8A4D3D5580}" destId="{E875A117-978C-4364-8CDF-EAA44EB9E565}" srcOrd="0" destOrd="0" presId="urn:microsoft.com/office/officeart/2005/8/layout/arrow2"/>
    <dgm:cxn modelId="{88FBA626-81FF-4351-B8B5-D92D74B91406}" type="presParOf" srcId="{21150E53-0DA2-472E-BDD4-0D8A4D3D5580}" destId="{6BFC851C-08DC-4349-8447-B518824D424D}" srcOrd="1" destOrd="0" presId="urn:microsoft.com/office/officeart/2005/8/layout/arrow2"/>
    <dgm:cxn modelId="{A580F022-05FD-486D-AE4A-3A0B0F66E376}" type="presParOf" srcId="{21150E53-0DA2-472E-BDD4-0D8A4D3D5580}" destId="{9CB818CE-3674-479C-BD43-637A3DF9C4FF}" srcOrd="2" destOrd="0" presId="urn:microsoft.com/office/officeart/2005/8/layout/arrow2"/>
    <dgm:cxn modelId="{87054882-7ECD-4F73-99BB-BC030546DB3C}" type="presParOf" srcId="{21150E53-0DA2-472E-BDD4-0D8A4D3D5580}" destId="{B466B90E-7FF2-4EFE-8425-907A64EC9476}" srcOrd="3" destOrd="0" presId="urn:microsoft.com/office/officeart/2005/8/layout/arrow2"/>
    <dgm:cxn modelId="{518AA222-B2B0-4BBA-BCF9-A35F28A826D6}" type="presParOf" srcId="{21150E53-0DA2-472E-BDD4-0D8A4D3D5580}" destId="{1F130B2A-595B-4A16-BA4D-23716E9B552D}" srcOrd="4" destOrd="0" presId="urn:microsoft.com/office/officeart/2005/8/layout/arrow2"/>
    <dgm:cxn modelId="{938E71D4-6AC5-411B-AE82-1EC10C92E112}" type="presParOf" srcId="{21150E53-0DA2-472E-BDD4-0D8A4D3D5580}" destId="{15376CB4-00C2-4F85-A44D-C494DC23BC91}" srcOrd="5" destOrd="0" presId="urn:microsoft.com/office/officeart/2005/8/layout/arrow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3DD402-20A4-4C21-8369-FB6FF95F177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09113F46-8CFF-4F89-AFBD-656C204042CA}">
      <dgm:prSet phldrT="[Texto]" custT="1"/>
      <dgm:spPr/>
      <dgm:t>
        <a:bodyPr/>
        <a:lstStyle/>
        <a:p>
          <a:r>
            <a:rPr lang="es-CL" sz="1100" b="1" dirty="0" err="1" smtClean="0"/>
            <a:t>Autorevisión</a:t>
          </a:r>
          <a:r>
            <a:rPr lang="es-CL" sz="1100" b="1" dirty="0" smtClean="0"/>
            <a:t> crítica del centro e identificación de ámbitos preferentes de mejora</a:t>
          </a:r>
        </a:p>
        <a:p>
          <a:r>
            <a:rPr lang="es-CL" sz="900" b="1" dirty="0" smtClean="0"/>
            <a:t>Identificar el problema</a:t>
          </a:r>
          <a:endParaRPr lang="es-CL" sz="900" b="1" dirty="0"/>
        </a:p>
      </dgm:t>
    </dgm:pt>
    <dgm:pt modelId="{925BE004-05F9-4858-A67D-CBDC4C34232F}" type="parTrans" cxnId="{81BB8792-139C-4870-BBD1-8E702361FC7B}">
      <dgm:prSet/>
      <dgm:spPr/>
      <dgm:t>
        <a:bodyPr/>
        <a:lstStyle/>
        <a:p>
          <a:endParaRPr lang="es-CL" b="1"/>
        </a:p>
      </dgm:t>
    </dgm:pt>
    <dgm:pt modelId="{15FC89C7-3DEA-48B2-A40F-26ECEEBE3A19}" type="sibTrans" cxnId="{81BB8792-139C-4870-BBD1-8E702361FC7B}">
      <dgm:prSet/>
      <dgm:spPr/>
      <dgm:t>
        <a:bodyPr/>
        <a:lstStyle/>
        <a:p>
          <a:endParaRPr lang="es-CL" b="1"/>
        </a:p>
      </dgm:t>
    </dgm:pt>
    <dgm:pt modelId="{8FE3FEB5-25DC-4CDE-AAD8-B05F7E3229CA}">
      <dgm:prSet phldrT="[Texto]" custT="1"/>
      <dgm:spPr/>
      <dgm:t>
        <a:bodyPr/>
        <a:lstStyle/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b="1" dirty="0" smtClean="0"/>
            <a:t>Análisis de los problemas identificados</a:t>
          </a:r>
          <a:endParaRPr lang="es-CL" sz="1200" b="1" dirty="0"/>
        </a:p>
      </dgm:t>
    </dgm:pt>
    <dgm:pt modelId="{4FCF986D-4718-4DCF-91C3-76CE1F799B0A}" type="parTrans" cxnId="{E4BDEBE2-3DE0-4838-8A6C-46DCCFA8D9E3}">
      <dgm:prSet/>
      <dgm:spPr/>
      <dgm:t>
        <a:bodyPr/>
        <a:lstStyle/>
        <a:p>
          <a:endParaRPr lang="es-CL" b="1"/>
        </a:p>
      </dgm:t>
    </dgm:pt>
    <dgm:pt modelId="{D9792AFF-635A-499E-BBA2-E7DDD376926F}" type="sibTrans" cxnId="{E4BDEBE2-3DE0-4838-8A6C-46DCCFA8D9E3}">
      <dgm:prSet/>
      <dgm:spPr/>
      <dgm:t>
        <a:bodyPr/>
        <a:lstStyle/>
        <a:p>
          <a:endParaRPr lang="es-CL" b="1"/>
        </a:p>
      </dgm:t>
    </dgm:pt>
    <dgm:pt modelId="{52F43D4F-347F-4B4D-BF11-3CC3C397C020}">
      <dgm:prSet phldrT="[Texto]" custT="1"/>
      <dgm:spPr/>
      <dgm:t>
        <a:bodyPr/>
        <a:lstStyle/>
        <a:p>
          <a:r>
            <a:rPr lang="es-CL" sz="1400" b="1" dirty="0" smtClean="0"/>
            <a:t>Búsqueda de soluciones como preparación para la elaboración del plan de acción</a:t>
          </a:r>
          <a:endParaRPr lang="es-CL" sz="1400" b="1" dirty="0"/>
        </a:p>
      </dgm:t>
    </dgm:pt>
    <dgm:pt modelId="{2C6C9731-AF48-471E-B4F9-8391AD676FFC}" type="parTrans" cxnId="{98DF1E78-D61D-4C5C-9721-701EF438D068}">
      <dgm:prSet/>
      <dgm:spPr/>
      <dgm:t>
        <a:bodyPr/>
        <a:lstStyle/>
        <a:p>
          <a:endParaRPr lang="es-CL" b="1"/>
        </a:p>
      </dgm:t>
    </dgm:pt>
    <dgm:pt modelId="{36736930-24BB-4F3D-895B-CC2B72EB472D}" type="sibTrans" cxnId="{98DF1E78-D61D-4C5C-9721-701EF438D068}">
      <dgm:prSet/>
      <dgm:spPr/>
      <dgm:t>
        <a:bodyPr/>
        <a:lstStyle/>
        <a:p>
          <a:endParaRPr lang="es-CL" b="1"/>
        </a:p>
      </dgm:t>
    </dgm:pt>
    <dgm:pt modelId="{CE0DB60B-02AC-4657-877F-8FE751B0F07C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600" b="1" dirty="0" smtClean="0"/>
            <a:t>Planificación de la acción</a:t>
          </a:r>
          <a:endParaRPr lang="es-CL" sz="1600" b="1" dirty="0"/>
        </a:p>
      </dgm:t>
    </dgm:pt>
    <dgm:pt modelId="{FF9AC63B-39C8-442B-99A2-88C89E7DDF7C}" type="parTrans" cxnId="{BA40CA89-220D-4CB8-B5EF-1B32C4AC69DB}">
      <dgm:prSet/>
      <dgm:spPr/>
      <dgm:t>
        <a:bodyPr/>
        <a:lstStyle/>
        <a:p>
          <a:endParaRPr lang="es-CL" b="1"/>
        </a:p>
      </dgm:t>
    </dgm:pt>
    <dgm:pt modelId="{F31BFE52-405A-4496-9BB4-CC51622EDB38}" type="sibTrans" cxnId="{BA40CA89-220D-4CB8-B5EF-1B32C4AC69DB}">
      <dgm:prSet/>
      <dgm:spPr/>
      <dgm:t>
        <a:bodyPr/>
        <a:lstStyle/>
        <a:p>
          <a:endParaRPr lang="es-CL" b="1"/>
        </a:p>
      </dgm:t>
    </dgm:pt>
    <dgm:pt modelId="{E4283683-C392-4A75-81AB-C77462DE2434}">
      <dgm:prSet phldrT="[Texto]" custT="1"/>
      <dgm:spPr/>
      <dgm:t>
        <a:bodyPr/>
        <a:lstStyle/>
        <a:p>
          <a:r>
            <a:rPr lang="es-CL" sz="1600" b="1" dirty="0" smtClean="0"/>
            <a:t>Preparación para el desarrollo del plan</a:t>
          </a:r>
          <a:endParaRPr lang="es-CL" sz="1600" b="1" dirty="0"/>
        </a:p>
      </dgm:t>
    </dgm:pt>
    <dgm:pt modelId="{0E9C6403-2A2F-476C-8870-C109336CE249}" type="parTrans" cxnId="{0A532FA3-4FBD-4B3C-BAD7-9C7DC4B94DD0}">
      <dgm:prSet/>
      <dgm:spPr/>
      <dgm:t>
        <a:bodyPr/>
        <a:lstStyle/>
        <a:p>
          <a:endParaRPr lang="es-CL" b="1"/>
        </a:p>
      </dgm:t>
    </dgm:pt>
    <dgm:pt modelId="{8221E220-C11F-418C-8AA0-9EC0E6D0EBEE}" type="sibTrans" cxnId="{0A532FA3-4FBD-4B3C-BAD7-9C7DC4B94DD0}">
      <dgm:prSet/>
      <dgm:spPr/>
      <dgm:t>
        <a:bodyPr/>
        <a:lstStyle/>
        <a:p>
          <a:endParaRPr lang="es-CL" b="1"/>
        </a:p>
      </dgm:t>
    </dgm:pt>
    <dgm:pt modelId="{6FB90BAE-AD6A-4EE8-B7EB-16C6E925B0C3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600" b="1" dirty="0" smtClean="0"/>
            <a:t>Evaluación del proceso</a:t>
          </a:r>
          <a:endParaRPr lang="es-CL" sz="1600" b="1" dirty="0"/>
        </a:p>
      </dgm:t>
    </dgm:pt>
    <dgm:pt modelId="{A5CF61CA-5B94-48A0-BFBF-B8835DE6954D}" type="parTrans" cxnId="{7F912B52-0006-4DDA-A192-341F16CA183E}">
      <dgm:prSet/>
      <dgm:spPr/>
      <dgm:t>
        <a:bodyPr/>
        <a:lstStyle/>
        <a:p>
          <a:endParaRPr lang="es-CL" b="1"/>
        </a:p>
      </dgm:t>
    </dgm:pt>
    <dgm:pt modelId="{485B828E-3363-4A7B-BD86-684DB3B5659B}" type="sibTrans" cxnId="{7F912B52-0006-4DDA-A192-341F16CA183E}">
      <dgm:prSet/>
      <dgm:spPr/>
      <dgm:t>
        <a:bodyPr/>
        <a:lstStyle/>
        <a:p>
          <a:endParaRPr lang="es-CL" b="1"/>
        </a:p>
      </dgm:t>
    </dgm:pt>
    <dgm:pt modelId="{B1E80249-7140-4DE3-B70A-8C0951E7C363}">
      <dgm:prSet phldrT="[Texto]" custT="1"/>
      <dgm:spPr/>
      <dgm:t>
        <a:bodyPr/>
        <a:lstStyle/>
        <a:p>
          <a:r>
            <a:rPr lang="es-CL" sz="1600" b="1" dirty="0" smtClean="0"/>
            <a:t>Desarrollo colaborativo del plan</a:t>
          </a:r>
          <a:endParaRPr lang="es-CL" sz="1600" b="1" dirty="0"/>
        </a:p>
      </dgm:t>
    </dgm:pt>
    <dgm:pt modelId="{3D5DD143-F455-47CF-A8E4-DDE01C73A208}" type="parTrans" cxnId="{FB46BC85-CD3A-4F22-B6FE-62E903569D63}">
      <dgm:prSet/>
      <dgm:spPr/>
      <dgm:t>
        <a:bodyPr/>
        <a:lstStyle/>
        <a:p>
          <a:endParaRPr lang="es-CL" b="1"/>
        </a:p>
      </dgm:t>
    </dgm:pt>
    <dgm:pt modelId="{E0E77E9F-B47F-4055-BC00-53A8C173D340}" type="sibTrans" cxnId="{FB46BC85-CD3A-4F22-B6FE-62E903569D63}">
      <dgm:prSet/>
      <dgm:spPr/>
      <dgm:t>
        <a:bodyPr/>
        <a:lstStyle/>
        <a:p>
          <a:endParaRPr lang="es-CL" b="1"/>
        </a:p>
      </dgm:t>
    </dgm:pt>
    <dgm:pt modelId="{23EC305B-BD38-4C70-B1E4-FFC0B4578D19}">
      <dgm:prSet phldrT="[Texto]" custT="1"/>
      <dgm:spPr/>
      <dgm:t>
        <a:bodyPr/>
        <a:lstStyle/>
        <a:p>
          <a:r>
            <a:rPr lang="es-CL" sz="1600" b="1" dirty="0" smtClean="0"/>
            <a:t>Institucionalización del cambio</a:t>
          </a:r>
          <a:endParaRPr lang="es-CL" sz="1600" b="1" dirty="0"/>
        </a:p>
      </dgm:t>
    </dgm:pt>
    <dgm:pt modelId="{1081C368-410E-471A-B41F-3570758B2A95}" type="parTrans" cxnId="{5DFD2F2B-14B4-4F85-AFC9-3126E1A31965}">
      <dgm:prSet/>
      <dgm:spPr/>
      <dgm:t>
        <a:bodyPr/>
        <a:lstStyle/>
        <a:p>
          <a:endParaRPr lang="es-CL" b="1"/>
        </a:p>
      </dgm:t>
    </dgm:pt>
    <dgm:pt modelId="{02A3D15A-833B-4333-B0F3-25B6246F4383}" type="sibTrans" cxnId="{5DFD2F2B-14B4-4F85-AFC9-3126E1A31965}">
      <dgm:prSet/>
      <dgm:spPr/>
      <dgm:t>
        <a:bodyPr/>
        <a:lstStyle/>
        <a:p>
          <a:endParaRPr lang="es-CL" b="1"/>
        </a:p>
      </dgm:t>
    </dgm:pt>
    <dgm:pt modelId="{F84ADA83-4521-48D2-8B7D-D44F29CC59FB}" type="pres">
      <dgm:prSet presAssocID="{893DD402-20A4-4C21-8369-FB6FF95F177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6589C84-888D-4220-A67E-4F004C99981C}" type="pres">
      <dgm:prSet presAssocID="{09113F46-8CFF-4F89-AFBD-656C204042CA}" presName="node" presStyleLbl="node1" presStyleIdx="0" presStyleCnt="8" custScaleX="129557" custScaleY="224433" custRadScaleRad="87336" custRadScaleInc="1045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E3EC27F-8A7A-4DE3-B443-21871248649A}" type="pres">
      <dgm:prSet presAssocID="{09113F46-8CFF-4F89-AFBD-656C204042CA}" presName="spNode" presStyleCnt="0"/>
      <dgm:spPr/>
      <dgm:t>
        <a:bodyPr/>
        <a:lstStyle/>
        <a:p>
          <a:endParaRPr lang="es-CL"/>
        </a:p>
      </dgm:t>
    </dgm:pt>
    <dgm:pt modelId="{03B62A47-CE3F-4F55-9495-152684ED5D97}" type="pres">
      <dgm:prSet presAssocID="{15FC89C7-3DEA-48B2-A40F-26ECEEBE3A19}" presName="sibTrans" presStyleLbl="sibTrans1D1" presStyleIdx="0" presStyleCnt="8"/>
      <dgm:spPr/>
      <dgm:t>
        <a:bodyPr/>
        <a:lstStyle/>
        <a:p>
          <a:endParaRPr lang="es-CL"/>
        </a:p>
      </dgm:t>
    </dgm:pt>
    <dgm:pt modelId="{D8599C9F-A6B7-4182-B871-9F26E43C4CF1}" type="pres">
      <dgm:prSet presAssocID="{8FE3FEB5-25DC-4CDE-AAD8-B05F7E3229CA}" presName="node" presStyleLbl="node1" presStyleIdx="1" presStyleCnt="8" custScaleX="129557" custScaleY="133110" custRadScaleRad="110134" custRadScaleInc="2440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DDD1622-38BB-4AE3-81F2-64CC22361557}" type="pres">
      <dgm:prSet presAssocID="{8FE3FEB5-25DC-4CDE-AAD8-B05F7E3229CA}" presName="spNode" presStyleCnt="0"/>
      <dgm:spPr/>
      <dgm:t>
        <a:bodyPr/>
        <a:lstStyle/>
        <a:p>
          <a:endParaRPr lang="es-CL"/>
        </a:p>
      </dgm:t>
    </dgm:pt>
    <dgm:pt modelId="{389E4F6C-403A-4C52-9CC1-F0D2D65DE10E}" type="pres">
      <dgm:prSet presAssocID="{D9792AFF-635A-499E-BBA2-E7DDD376926F}" presName="sibTrans" presStyleLbl="sibTrans1D1" presStyleIdx="1" presStyleCnt="8"/>
      <dgm:spPr/>
      <dgm:t>
        <a:bodyPr/>
        <a:lstStyle/>
        <a:p>
          <a:endParaRPr lang="es-CL"/>
        </a:p>
      </dgm:t>
    </dgm:pt>
    <dgm:pt modelId="{D88A4550-B292-493C-A68E-9AC017CF9C5D}" type="pres">
      <dgm:prSet presAssocID="{52F43D4F-347F-4B4D-BF11-3CC3C397C020}" presName="node" presStyleLbl="node1" presStyleIdx="2" presStyleCnt="8" custScaleX="169680" custScaleY="193400" custRadScaleRad="11229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018E3F8-DCD4-42A3-BADC-5DBA4C68FB06}" type="pres">
      <dgm:prSet presAssocID="{52F43D4F-347F-4B4D-BF11-3CC3C397C020}" presName="spNode" presStyleCnt="0"/>
      <dgm:spPr/>
      <dgm:t>
        <a:bodyPr/>
        <a:lstStyle/>
        <a:p>
          <a:endParaRPr lang="es-CL"/>
        </a:p>
      </dgm:t>
    </dgm:pt>
    <dgm:pt modelId="{125A51B9-5E57-4FC4-891C-3D6DFE19C863}" type="pres">
      <dgm:prSet presAssocID="{36736930-24BB-4F3D-895B-CC2B72EB472D}" presName="sibTrans" presStyleLbl="sibTrans1D1" presStyleIdx="2" presStyleCnt="8"/>
      <dgm:spPr/>
      <dgm:t>
        <a:bodyPr/>
        <a:lstStyle/>
        <a:p>
          <a:endParaRPr lang="es-CL"/>
        </a:p>
      </dgm:t>
    </dgm:pt>
    <dgm:pt modelId="{4B2CF25F-BB52-4E5A-A551-F8552BF83B39}" type="pres">
      <dgm:prSet presAssocID="{CE0DB60B-02AC-4657-877F-8FE751B0F07C}" presName="node" presStyleLbl="node1" presStyleIdx="3" presStyleCnt="8" custScaleX="145689" custScaleY="153334" custRadScaleRad="101397" custRadScaleInc="-522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236275D-7B2F-4CA5-AD59-1EC9546AA2D4}" type="pres">
      <dgm:prSet presAssocID="{CE0DB60B-02AC-4657-877F-8FE751B0F07C}" presName="spNode" presStyleCnt="0"/>
      <dgm:spPr/>
      <dgm:t>
        <a:bodyPr/>
        <a:lstStyle/>
        <a:p>
          <a:endParaRPr lang="es-CL"/>
        </a:p>
      </dgm:t>
    </dgm:pt>
    <dgm:pt modelId="{A434246F-6B0A-40CC-8E97-B5C5EEE9FE00}" type="pres">
      <dgm:prSet presAssocID="{F31BFE52-405A-4496-9BB4-CC51622EDB38}" presName="sibTrans" presStyleLbl="sibTrans1D1" presStyleIdx="3" presStyleCnt="8"/>
      <dgm:spPr/>
      <dgm:t>
        <a:bodyPr/>
        <a:lstStyle/>
        <a:p>
          <a:endParaRPr lang="es-CL"/>
        </a:p>
      </dgm:t>
    </dgm:pt>
    <dgm:pt modelId="{4F28A36F-4643-4313-A855-4E29F7D96301}" type="pres">
      <dgm:prSet presAssocID="{E4283683-C392-4A75-81AB-C77462DE2434}" presName="node" presStyleLbl="node1" presStyleIdx="4" presStyleCnt="8" custScaleX="145689" custScaleY="15333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FD4DFE2-CDE3-4C01-A3BA-CB34C46B33DF}" type="pres">
      <dgm:prSet presAssocID="{E4283683-C392-4A75-81AB-C77462DE2434}" presName="spNode" presStyleCnt="0"/>
      <dgm:spPr/>
      <dgm:t>
        <a:bodyPr/>
        <a:lstStyle/>
        <a:p>
          <a:endParaRPr lang="es-CL"/>
        </a:p>
      </dgm:t>
    </dgm:pt>
    <dgm:pt modelId="{29FBC3E4-B23F-4CE9-A427-FB155999D8C7}" type="pres">
      <dgm:prSet presAssocID="{8221E220-C11F-418C-8AA0-9EC0E6D0EBEE}" presName="sibTrans" presStyleLbl="sibTrans1D1" presStyleIdx="4" presStyleCnt="8"/>
      <dgm:spPr/>
      <dgm:t>
        <a:bodyPr/>
        <a:lstStyle/>
        <a:p>
          <a:endParaRPr lang="es-CL"/>
        </a:p>
      </dgm:t>
    </dgm:pt>
    <dgm:pt modelId="{610CD5BE-656B-4247-BF17-EF01CA3BD9F7}" type="pres">
      <dgm:prSet presAssocID="{B1E80249-7140-4DE3-B70A-8C0951E7C363}" presName="node" presStyleLbl="node1" presStyleIdx="5" presStyleCnt="8" custScaleX="145689" custScaleY="153334" custRadScaleRad="99969" custRadScaleInc="567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EED8B0C-EEE1-430D-B5A3-34A45220D3BB}" type="pres">
      <dgm:prSet presAssocID="{B1E80249-7140-4DE3-B70A-8C0951E7C363}" presName="spNode" presStyleCnt="0"/>
      <dgm:spPr/>
      <dgm:t>
        <a:bodyPr/>
        <a:lstStyle/>
        <a:p>
          <a:endParaRPr lang="es-CL"/>
        </a:p>
      </dgm:t>
    </dgm:pt>
    <dgm:pt modelId="{F930B4D1-1C87-4C26-9D46-0FDD73105277}" type="pres">
      <dgm:prSet presAssocID="{E0E77E9F-B47F-4055-BC00-53A8C173D340}" presName="sibTrans" presStyleLbl="sibTrans1D1" presStyleIdx="5" presStyleCnt="8"/>
      <dgm:spPr/>
      <dgm:t>
        <a:bodyPr/>
        <a:lstStyle/>
        <a:p>
          <a:endParaRPr lang="es-CL"/>
        </a:p>
      </dgm:t>
    </dgm:pt>
    <dgm:pt modelId="{B48166E4-5124-49F0-8CFB-A0CE05523837}" type="pres">
      <dgm:prSet presAssocID="{6FB90BAE-AD6A-4EE8-B7EB-16C6E925B0C3}" presName="node" presStyleLbl="node1" presStyleIdx="6" presStyleCnt="8" custScaleX="145689" custScaleY="153334" custRadScaleRad="11393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BF3625E-981D-4F09-AEA4-741BDDB41DB2}" type="pres">
      <dgm:prSet presAssocID="{6FB90BAE-AD6A-4EE8-B7EB-16C6E925B0C3}" presName="spNode" presStyleCnt="0"/>
      <dgm:spPr/>
      <dgm:t>
        <a:bodyPr/>
        <a:lstStyle/>
        <a:p>
          <a:endParaRPr lang="es-CL"/>
        </a:p>
      </dgm:t>
    </dgm:pt>
    <dgm:pt modelId="{0CCAA8D3-AF3E-4D2F-A05D-EDC98B2862C4}" type="pres">
      <dgm:prSet presAssocID="{485B828E-3363-4A7B-BD86-684DB3B5659B}" presName="sibTrans" presStyleLbl="sibTrans1D1" presStyleIdx="6" presStyleCnt="8"/>
      <dgm:spPr/>
      <dgm:t>
        <a:bodyPr/>
        <a:lstStyle/>
        <a:p>
          <a:endParaRPr lang="es-CL"/>
        </a:p>
      </dgm:t>
    </dgm:pt>
    <dgm:pt modelId="{8A76EA38-3EA7-4019-9CAC-0D8FD9F44FF8}" type="pres">
      <dgm:prSet presAssocID="{23EC305B-BD38-4C70-B1E4-FFC0B4578D19}" presName="node" presStyleLbl="node1" presStyleIdx="7" presStyleCnt="8" custScaleX="192456" custScaleY="153334" custRadScaleRad="110058" custRadScaleInc="-3348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B854679-7353-42CE-97AA-022B7D82A31F}" type="pres">
      <dgm:prSet presAssocID="{23EC305B-BD38-4C70-B1E4-FFC0B4578D19}" presName="spNode" presStyleCnt="0"/>
      <dgm:spPr/>
      <dgm:t>
        <a:bodyPr/>
        <a:lstStyle/>
        <a:p>
          <a:endParaRPr lang="es-CL"/>
        </a:p>
      </dgm:t>
    </dgm:pt>
    <dgm:pt modelId="{5B7FD103-8962-4B4D-BF10-0A3C69EA43A7}" type="pres">
      <dgm:prSet presAssocID="{02A3D15A-833B-4333-B0F3-25B6246F4383}" presName="sibTrans" presStyleLbl="sibTrans1D1" presStyleIdx="7" presStyleCnt="8"/>
      <dgm:spPr/>
      <dgm:t>
        <a:bodyPr/>
        <a:lstStyle/>
        <a:p>
          <a:endParaRPr lang="es-CL"/>
        </a:p>
      </dgm:t>
    </dgm:pt>
  </dgm:ptLst>
  <dgm:cxnLst>
    <dgm:cxn modelId="{AA056117-895E-4D86-BD1A-A3D93F6CB616}" type="presOf" srcId="{15FC89C7-3DEA-48B2-A40F-26ECEEBE3A19}" destId="{03B62A47-CE3F-4F55-9495-152684ED5D97}" srcOrd="0" destOrd="0" presId="urn:microsoft.com/office/officeart/2005/8/layout/cycle5"/>
    <dgm:cxn modelId="{BA40CA89-220D-4CB8-B5EF-1B32C4AC69DB}" srcId="{893DD402-20A4-4C21-8369-FB6FF95F1778}" destId="{CE0DB60B-02AC-4657-877F-8FE751B0F07C}" srcOrd="3" destOrd="0" parTransId="{FF9AC63B-39C8-442B-99A2-88C89E7DDF7C}" sibTransId="{F31BFE52-405A-4496-9BB4-CC51622EDB38}"/>
    <dgm:cxn modelId="{5DFD2F2B-14B4-4F85-AFC9-3126E1A31965}" srcId="{893DD402-20A4-4C21-8369-FB6FF95F1778}" destId="{23EC305B-BD38-4C70-B1E4-FFC0B4578D19}" srcOrd="7" destOrd="0" parTransId="{1081C368-410E-471A-B41F-3570758B2A95}" sibTransId="{02A3D15A-833B-4333-B0F3-25B6246F4383}"/>
    <dgm:cxn modelId="{E4BDEBE2-3DE0-4838-8A6C-46DCCFA8D9E3}" srcId="{893DD402-20A4-4C21-8369-FB6FF95F1778}" destId="{8FE3FEB5-25DC-4CDE-AAD8-B05F7E3229CA}" srcOrd="1" destOrd="0" parTransId="{4FCF986D-4718-4DCF-91C3-76CE1F799B0A}" sibTransId="{D9792AFF-635A-499E-BBA2-E7DDD376926F}"/>
    <dgm:cxn modelId="{A2CA7B32-9444-4506-BE4E-E1F032957D30}" type="presOf" srcId="{E0E77E9F-B47F-4055-BC00-53A8C173D340}" destId="{F930B4D1-1C87-4C26-9D46-0FDD73105277}" srcOrd="0" destOrd="0" presId="urn:microsoft.com/office/officeart/2005/8/layout/cycle5"/>
    <dgm:cxn modelId="{9ED570CA-8A62-4B07-A71D-D98C95DD7E94}" type="presOf" srcId="{D9792AFF-635A-499E-BBA2-E7DDD376926F}" destId="{389E4F6C-403A-4C52-9CC1-F0D2D65DE10E}" srcOrd="0" destOrd="0" presId="urn:microsoft.com/office/officeart/2005/8/layout/cycle5"/>
    <dgm:cxn modelId="{98DF1E78-D61D-4C5C-9721-701EF438D068}" srcId="{893DD402-20A4-4C21-8369-FB6FF95F1778}" destId="{52F43D4F-347F-4B4D-BF11-3CC3C397C020}" srcOrd="2" destOrd="0" parTransId="{2C6C9731-AF48-471E-B4F9-8391AD676FFC}" sibTransId="{36736930-24BB-4F3D-895B-CC2B72EB472D}"/>
    <dgm:cxn modelId="{C5DACE60-B0BB-4441-8666-F8F4D0EAB13B}" type="presOf" srcId="{52F43D4F-347F-4B4D-BF11-3CC3C397C020}" destId="{D88A4550-B292-493C-A68E-9AC017CF9C5D}" srcOrd="0" destOrd="0" presId="urn:microsoft.com/office/officeart/2005/8/layout/cycle5"/>
    <dgm:cxn modelId="{8E78B245-0500-4343-A99D-4A0F4ECD6F03}" type="presOf" srcId="{CE0DB60B-02AC-4657-877F-8FE751B0F07C}" destId="{4B2CF25F-BB52-4E5A-A551-F8552BF83B39}" srcOrd="0" destOrd="0" presId="urn:microsoft.com/office/officeart/2005/8/layout/cycle5"/>
    <dgm:cxn modelId="{0A532FA3-4FBD-4B3C-BAD7-9C7DC4B94DD0}" srcId="{893DD402-20A4-4C21-8369-FB6FF95F1778}" destId="{E4283683-C392-4A75-81AB-C77462DE2434}" srcOrd="4" destOrd="0" parTransId="{0E9C6403-2A2F-476C-8870-C109336CE249}" sibTransId="{8221E220-C11F-418C-8AA0-9EC0E6D0EBEE}"/>
    <dgm:cxn modelId="{7F912B52-0006-4DDA-A192-341F16CA183E}" srcId="{893DD402-20A4-4C21-8369-FB6FF95F1778}" destId="{6FB90BAE-AD6A-4EE8-B7EB-16C6E925B0C3}" srcOrd="6" destOrd="0" parTransId="{A5CF61CA-5B94-48A0-BFBF-B8835DE6954D}" sibTransId="{485B828E-3363-4A7B-BD86-684DB3B5659B}"/>
    <dgm:cxn modelId="{DD8BA1C9-E2A5-47F8-B5A7-60CD49686D46}" type="presOf" srcId="{6FB90BAE-AD6A-4EE8-B7EB-16C6E925B0C3}" destId="{B48166E4-5124-49F0-8CFB-A0CE05523837}" srcOrd="0" destOrd="0" presId="urn:microsoft.com/office/officeart/2005/8/layout/cycle5"/>
    <dgm:cxn modelId="{FB46BC85-CD3A-4F22-B6FE-62E903569D63}" srcId="{893DD402-20A4-4C21-8369-FB6FF95F1778}" destId="{B1E80249-7140-4DE3-B70A-8C0951E7C363}" srcOrd="5" destOrd="0" parTransId="{3D5DD143-F455-47CF-A8E4-DDE01C73A208}" sibTransId="{E0E77E9F-B47F-4055-BC00-53A8C173D340}"/>
    <dgm:cxn modelId="{F60A2AD0-F4E5-4BBD-8A93-6102F0D00D4C}" type="presOf" srcId="{8221E220-C11F-418C-8AA0-9EC0E6D0EBEE}" destId="{29FBC3E4-B23F-4CE9-A427-FB155999D8C7}" srcOrd="0" destOrd="0" presId="urn:microsoft.com/office/officeart/2005/8/layout/cycle5"/>
    <dgm:cxn modelId="{81BB8792-139C-4870-BBD1-8E702361FC7B}" srcId="{893DD402-20A4-4C21-8369-FB6FF95F1778}" destId="{09113F46-8CFF-4F89-AFBD-656C204042CA}" srcOrd="0" destOrd="0" parTransId="{925BE004-05F9-4858-A67D-CBDC4C34232F}" sibTransId="{15FC89C7-3DEA-48B2-A40F-26ECEEBE3A19}"/>
    <dgm:cxn modelId="{45D5D8CB-7DB8-4258-85F7-8FAF489EB076}" type="presOf" srcId="{09113F46-8CFF-4F89-AFBD-656C204042CA}" destId="{C6589C84-888D-4220-A67E-4F004C99981C}" srcOrd="0" destOrd="0" presId="urn:microsoft.com/office/officeart/2005/8/layout/cycle5"/>
    <dgm:cxn modelId="{E961488F-075A-4147-9AAE-204A863781A6}" type="presOf" srcId="{8FE3FEB5-25DC-4CDE-AAD8-B05F7E3229CA}" destId="{D8599C9F-A6B7-4182-B871-9F26E43C4CF1}" srcOrd="0" destOrd="0" presId="urn:microsoft.com/office/officeart/2005/8/layout/cycle5"/>
    <dgm:cxn modelId="{D1549D75-A871-4FC4-BAA9-5297B80F9BA8}" type="presOf" srcId="{36736930-24BB-4F3D-895B-CC2B72EB472D}" destId="{125A51B9-5E57-4FC4-891C-3D6DFE19C863}" srcOrd="0" destOrd="0" presId="urn:microsoft.com/office/officeart/2005/8/layout/cycle5"/>
    <dgm:cxn modelId="{AE60ADF4-D529-4226-AB05-7343AC42FCF0}" type="presOf" srcId="{893DD402-20A4-4C21-8369-FB6FF95F1778}" destId="{F84ADA83-4521-48D2-8B7D-D44F29CC59FB}" srcOrd="0" destOrd="0" presId="urn:microsoft.com/office/officeart/2005/8/layout/cycle5"/>
    <dgm:cxn modelId="{E5807AA9-A8A9-4976-8359-C96B30FE21C2}" type="presOf" srcId="{02A3D15A-833B-4333-B0F3-25B6246F4383}" destId="{5B7FD103-8962-4B4D-BF10-0A3C69EA43A7}" srcOrd="0" destOrd="0" presId="urn:microsoft.com/office/officeart/2005/8/layout/cycle5"/>
    <dgm:cxn modelId="{990B9750-E485-43FD-8A64-B6821B14043B}" type="presOf" srcId="{E4283683-C392-4A75-81AB-C77462DE2434}" destId="{4F28A36F-4643-4313-A855-4E29F7D96301}" srcOrd="0" destOrd="0" presId="urn:microsoft.com/office/officeart/2005/8/layout/cycle5"/>
    <dgm:cxn modelId="{4FCC951C-B04F-48B7-B640-95CF83AAE57E}" type="presOf" srcId="{B1E80249-7140-4DE3-B70A-8C0951E7C363}" destId="{610CD5BE-656B-4247-BF17-EF01CA3BD9F7}" srcOrd="0" destOrd="0" presId="urn:microsoft.com/office/officeart/2005/8/layout/cycle5"/>
    <dgm:cxn modelId="{B4DAECBB-FB4E-4867-9EA0-BA9E2CE2BBF3}" type="presOf" srcId="{F31BFE52-405A-4496-9BB4-CC51622EDB38}" destId="{A434246F-6B0A-40CC-8E97-B5C5EEE9FE00}" srcOrd="0" destOrd="0" presId="urn:microsoft.com/office/officeart/2005/8/layout/cycle5"/>
    <dgm:cxn modelId="{B7065F1C-B908-4AB6-A067-8DE0C5994581}" type="presOf" srcId="{23EC305B-BD38-4C70-B1E4-FFC0B4578D19}" destId="{8A76EA38-3EA7-4019-9CAC-0D8FD9F44FF8}" srcOrd="0" destOrd="0" presId="urn:microsoft.com/office/officeart/2005/8/layout/cycle5"/>
    <dgm:cxn modelId="{DC23E732-3036-4605-99AD-84DAED3A2E2A}" type="presOf" srcId="{485B828E-3363-4A7B-BD86-684DB3B5659B}" destId="{0CCAA8D3-AF3E-4D2F-A05D-EDC98B2862C4}" srcOrd="0" destOrd="0" presId="urn:microsoft.com/office/officeart/2005/8/layout/cycle5"/>
    <dgm:cxn modelId="{15EA7D65-1F48-4F1F-A1C3-D7F237C0320D}" type="presParOf" srcId="{F84ADA83-4521-48D2-8B7D-D44F29CC59FB}" destId="{C6589C84-888D-4220-A67E-4F004C99981C}" srcOrd="0" destOrd="0" presId="urn:microsoft.com/office/officeart/2005/8/layout/cycle5"/>
    <dgm:cxn modelId="{340FD0D5-C1DA-4E9D-B899-98C6326245C8}" type="presParOf" srcId="{F84ADA83-4521-48D2-8B7D-D44F29CC59FB}" destId="{3E3EC27F-8A7A-4DE3-B443-21871248649A}" srcOrd="1" destOrd="0" presId="urn:microsoft.com/office/officeart/2005/8/layout/cycle5"/>
    <dgm:cxn modelId="{AF8C4555-23CD-4C2D-8D84-B00E46BB3730}" type="presParOf" srcId="{F84ADA83-4521-48D2-8B7D-D44F29CC59FB}" destId="{03B62A47-CE3F-4F55-9495-152684ED5D97}" srcOrd="2" destOrd="0" presId="urn:microsoft.com/office/officeart/2005/8/layout/cycle5"/>
    <dgm:cxn modelId="{799FFAAD-FDDE-4E83-85BA-EC2AF8DC3490}" type="presParOf" srcId="{F84ADA83-4521-48D2-8B7D-D44F29CC59FB}" destId="{D8599C9F-A6B7-4182-B871-9F26E43C4CF1}" srcOrd="3" destOrd="0" presId="urn:microsoft.com/office/officeart/2005/8/layout/cycle5"/>
    <dgm:cxn modelId="{69A9AD68-BF58-4D7A-81AF-A5D1410284A3}" type="presParOf" srcId="{F84ADA83-4521-48D2-8B7D-D44F29CC59FB}" destId="{1DDD1622-38BB-4AE3-81F2-64CC22361557}" srcOrd="4" destOrd="0" presId="urn:microsoft.com/office/officeart/2005/8/layout/cycle5"/>
    <dgm:cxn modelId="{12E20F18-D3FB-4B32-87E2-670BA02B787B}" type="presParOf" srcId="{F84ADA83-4521-48D2-8B7D-D44F29CC59FB}" destId="{389E4F6C-403A-4C52-9CC1-F0D2D65DE10E}" srcOrd="5" destOrd="0" presId="urn:microsoft.com/office/officeart/2005/8/layout/cycle5"/>
    <dgm:cxn modelId="{DC27AAF7-C0BA-4A22-AF3F-A63D23B710CC}" type="presParOf" srcId="{F84ADA83-4521-48D2-8B7D-D44F29CC59FB}" destId="{D88A4550-B292-493C-A68E-9AC017CF9C5D}" srcOrd="6" destOrd="0" presId="urn:microsoft.com/office/officeart/2005/8/layout/cycle5"/>
    <dgm:cxn modelId="{6FDB5680-087C-4162-907A-0E48D5B1D10C}" type="presParOf" srcId="{F84ADA83-4521-48D2-8B7D-D44F29CC59FB}" destId="{1018E3F8-DCD4-42A3-BADC-5DBA4C68FB06}" srcOrd="7" destOrd="0" presId="urn:microsoft.com/office/officeart/2005/8/layout/cycle5"/>
    <dgm:cxn modelId="{DD3DB34B-036C-4478-827C-1D8B6C9C7842}" type="presParOf" srcId="{F84ADA83-4521-48D2-8B7D-D44F29CC59FB}" destId="{125A51B9-5E57-4FC4-891C-3D6DFE19C863}" srcOrd="8" destOrd="0" presId="urn:microsoft.com/office/officeart/2005/8/layout/cycle5"/>
    <dgm:cxn modelId="{285A40B8-AE1A-4A06-8129-810C43FCCF9E}" type="presParOf" srcId="{F84ADA83-4521-48D2-8B7D-D44F29CC59FB}" destId="{4B2CF25F-BB52-4E5A-A551-F8552BF83B39}" srcOrd="9" destOrd="0" presId="urn:microsoft.com/office/officeart/2005/8/layout/cycle5"/>
    <dgm:cxn modelId="{DC57C292-09BE-494F-8931-A1FECAD5A673}" type="presParOf" srcId="{F84ADA83-4521-48D2-8B7D-D44F29CC59FB}" destId="{9236275D-7B2F-4CA5-AD59-1EC9546AA2D4}" srcOrd="10" destOrd="0" presId="urn:microsoft.com/office/officeart/2005/8/layout/cycle5"/>
    <dgm:cxn modelId="{123AB9B2-65CA-43B2-A567-7C2DB12E6016}" type="presParOf" srcId="{F84ADA83-4521-48D2-8B7D-D44F29CC59FB}" destId="{A434246F-6B0A-40CC-8E97-B5C5EEE9FE00}" srcOrd="11" destOrd="0" presId="urn:microsoft.com/office/officeart/2005/8/layout/cycle5"/>
    <dgm:cxn modelId="{DBA6B2E8-EFC1-4935-A0C7-A68A62588896}" type="presParOf" srcId="{F84ADA83-4521-48D2-8B7D-D44F29CC59FB}" destId="{4F28A36F-4643-4313-A855-4E29F7D96301}" srcOrd="12" destOrd="0" presId="urn:microsoft.com/office/officeart/2005/8/layout/cycle5"/>
    <dgm:cxn modelId="{6E5121B3-935F-4C45-97DF-A8814CF867F0}" type="presParOf" srcId="{F84ADA83-4521-48D2-8B7D-D44F29CC59FB}" destId="{EFD4DFE2-CDE3-4C01-A3BA-CB34C46B33DF}" srcOrd="13" destOrd="0" presId="urn:microsoft.com/office/officeart/2005/8/layout/cycle5"/>
    <dgm:cxn modelId="{F457F37C-05A6-4F79-B25E-EEA98D0DCC0F}" type="presParOf" srcId="{F84ADA83-4521-48D2-8B7D-D44F29CC59FB}" destId="{29FBC3E4-B23F-4CE9-A427-FB155999D8C7}" srcOrd="14" destOrd="0" presId="urn:microsoft.com/office/officeart/2005/8/layout/cycle5"/>
    <dgm:cxn modelId="{38487F8A-B9C5-4A9A-9D91-2ECF3B6378BE}" type="presParOf" srcId="{F84ADA83-4521-48D2-8B7D-D44F29CC59FB}" destId="{610CD5BE-656B-4247-BF17-EF01CA3BD9F7}" srcOrd="15" destOrd="0" presId="urn:microsoft.com/office/officeart/2005/8/layout/cycle5"/>
    <dgm:cxn modelId="{F063DCCE-BA33-4588-A8D3-79DF18BC48C5}" type="presParOf" srcId="{F84ADA83-4521-48D2-8B7D-D44F29CC59FB}" destId="{8EED8B0C-EEE1-430D-B5A3-34A45220D3BB}" srcOrd="16" destOrd="0" presId="urn:microsoft.com/office/officeart/2005/8/layout/cycle5"/>
    <dgm:cxn modelId="{79E19674-6812-4713-8DBE-1C7F421C6E03}" type="presParOf" srcId="{F84ADA83-4521-48D2-8B7D-D44F29CC59FB}" destId="{F930B4D1-1C87-4C26-9D46-0FDD73105277}" srcOrd="17" destOrd="0" presId="urn:microsoft.com/office/officeart/2005/8/layout/cycle5"/>
    <dgm:cxn modelId="{78659FF9-84AA-48C7-BE4F-38A7D2508E4C}" type="presParOf" srcId="{F84ADA83-4521-48D2-8B7D-D44F29CC59FB}" destId="{B48166E4-5124-49F0-8CFB-A0CE05523837}" srcOrd="18" destOrd="0" presId="urn:microsoft.com/office/officeart/2005/8/layout/cycle5"/>
    <dgm:cxn modelId="{268D4101-26BD-4932-8958-2A22473F7904}" type="presParOf" srcId="{F84ADA83-4521-48D2-8B7D-D44F29CC59FB}" destId="{5BF3625E-981D-4F09-AEA4-741BDDB41DB2}" srcOrd="19" destOrd="0" presId="urn:microsoft.com/office/officeart/2005/8/layout/cycle5"/>
    <dgm:cxn modelId="{7C51F6E6-EB3B-49F0-AFC6-DE820F23F1EF}" type="presParOf" srcId="{F84ADA83-4521-48D2-8B7D-D44F29CC59FB}" destId="{0CCAA8D3-AF3E-4D2F-A05D-EDC98B2862C4}" srcOrd="20" destOrd="0" presId="urn:microsoft.com/office/officeart/2005/8/layout/cycle5"/>
    <dgm:cxn modelId="{9654382D-1724-4191-AB4B-9C80E5690A68}" type="presParOf" srcId="{F84ADA83-4521-48D2-8B7D-D44F29CC59FB}" destId="{8A76EA38-3EA7-4019-9CAC-0D8FD9F44FF8}" srcOrd="21" destOrd="0" presId="urn:microsoft.com/office/officeart/2005/8/layout/cycle5"/>
    <dgm:cxn modelId="{30520B67-B6BC-4998-AD0E-83CE9A4779B4}" type="presParOf" srcId="{F84ADA83-4521-48D2-8B7D-D44F29CC59FB}" destId="{BB854679-7353-42CE-97AA-022B7D82A31F}" srcOrd="22" destOrd="0" presId="urn:microsoft.com/office/officeart/2005/8/layout/cycle5"/>
    <dgm:cxn modelId="{9B6AAED0-5E3F-4588-8DE7-0D26615E99B1}" type="presParOf" srcId="{F84ADA83-4521-48D2-8B7D-D44F29CC59FB}" destId="{5B7FD103-8962-4B4D-BF10-0A3C69EA43A7}" srcOrd="23" destOrd="0" presId="urn:microsoft.com/office/officeart/2005/8/layout/cycle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E2C0404-A8CF-41BD-A13F-D89D7863749A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EF3857-ABE3-424B-BC7A-CBB7F3B1B07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L" smtClean="0"/>
          </a:p>
        </p:txBody>
      </p:sp>
      <p:sp>
        <p:nvSpPr>
          <p:cNvPr id="204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A30E88D-7655-4315-B3F4-C5DFDCC2704E}" type="slidenum">
              <a:rPr lang="es-ES" smtClean="0"/>
              <a:pPr/>
              <a:t>10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F292B-C565-4DD4-BAEB-4D6C00DF1525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6A991-72D4-4EA6-BE9A-88EBC419A90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23790-F1E9-4F3E-ABF5-0785B4657FDA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0016C-E1E4-4B12-BF68-D2E70EDB0E7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6FB85-F051-4B68-823F-D7CA1190A674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C85FC-7787-4F8D-8693-713F9749D1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97454-0093-4D96-B7B6-9C78F95B11FE}" type="datetimeFigureOut">
              <a:rPr lang="es-CL"/>
              <a:pPr>
                <a:defRPr/>
              </a:pPr>
              <a:t>23-07-2013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C742F-2D75-4A5D-9B17-1B59041A0418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0C452-8576-4E0E-BEC5-A71517077E79}" type="datetimeFigureOut">
              <a:rPr lang="es-CL"/>
              <a:pPr>
                <a:defRPr/>
              </a:pPr>
              <a:t>23-07-2013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23367-643E-46C0-AA0B-F100F452C352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E1E54-40A8-4300-B2CE-F5A9B6D9DB0F}" type="datetimeFigureOut">
              <a:rPr lang="es-CL"/>
              <a:pPr>
                <a:defRPr/>
              </a:pPr>
              <a:t>23-07-2013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74BCA-74DB-4E99-9493-F9AD61D06CBE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9F70F-1E56-4082-87DA-C7BBE2A748CF}" type="datetimeFigureOut">
              <a:rPr lang="es-CL"/>
              <a:pPr>
                <a:defRPr/>
              </a:pPr>
              <a:t>23-07-2013</a:t>
            </a:fld>
            <a:endParaRPr lang="es-C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F4DA5-60E3-48E8-A427-1D13CA545FBB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67346-3C09-4F31-AA8C-82E98DB22D20}" type="datetimeFigureOut">
              <a:rPr lang="es-CL"/>
              <a:pPr>
                <a:defRPr/>
              </a:pPr>
              <a:t>23-07-2013</a:t>
            </a:fld>
            <a:endParaRPr lang="es-CL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7FEB2-B6E4-4B2B-AA5F-A340959A1D14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115CC-5DAF-4B2C-A7C0-A64EF8980BE0}" type="datetimeFigureOut">
              <a:rPr lang="es-CL"/>
              <a:pPr>
                <a:defRPr/>
              </a:pPr>
              <a:t>23-07-2013</a:t>
            </a:fld>
            <a:endParaRPr lang="es-CL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C1BE5-7BEF-4FA9-B131-32F3B7BA723C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78285-C731-4934-B413-14D7D4C1F3EE}" type="datetimeFigureOut">
              <a:rPr lang="es-CL"/>
              <a:pPr>
                <a:defRPr/>
              </a:pPr>
              <a:t>23-07-2013</a:t>
            </a:fld>
            <a:endParaRPr lang="es-CL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EA975-A096-46E0-B3D2-594A32BB5F19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0938B-FEC8-4830-A3F0-5DFD58C1B269}" type="datetimeFigureOut">
              <a:rPr lang="es-CL"/>
              <a:pPr>
                <a:defRPr/>
              </a:pPr>
              <a:t>23-07-2013</a:t>
            </a:fld>
            <a:endParaRPr lang="es-C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9480-F60C-45E6-9FCC-D31EE08D2777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BB35E-5D09-4EA3-BBC1-DBC356CEA8EC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C49D9-F56E-47F5-BE1A-C681E1E0539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6E949-7EC0-469A-9E8F-45566CB17713}" type="datetimeFigureOut">
              <a:rPr lang="es-CL"/>
              <a:pPr>
                <a:defRPr/>
              </a:pPr>
              <a:t>23-07-2013</a:t>
            </a:fld>
            <a:endParaRPr lang="es-C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9A0C8-BE24-417C-B56E-D7FB36CB6F95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92976-B725-495E-B63E-DDD507055532}" type="datetimeFigureOut">
              <a:rPr lang="es-CL"/>
              <a:pPr>
                <a:defRPr/>
              </a:pPr>
              <a:t>23-07-2013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CB830-DD55-4A32-8E2A-8D0A618DEE48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04BF1-C91D-4790-943B-7D28AEE860E0}" type="datetimeFigureOut">
              <a:rPr lang="es-CL"/>
              <a:pPr>
                <a:defRPr/>
              </a:pPr>
              <a:t>23-07-2013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BC880-CBAE-4020-BD31-CA8748C2197E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42AB0-859D-4409-90D3-118861EFDD6E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7C05A-52AF-4529-B8AD-22D5C53FE9C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8CED9-2413-4E83-9336-CC3A61A308C3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76B92-B844-438A-93AC-D9DBDD2510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65B66-DE82-4328-B619-235EFE66AEAC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4D3EB-1782-41B3-8E75-8DEEEDBC11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51049-24B6-4E0B-850C-F2EEE43520C6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1A357-0F56-4829-955D-2D3E5EDA9BF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E89B-B51C-4FA9-80EC-670246BEB4FA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FD274-F9B5-4050-B190-81D033ADC9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D111D-B493-49D1-A11D-9F45CE55431B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47F4-55D7-491D-B050-52FDA6841EC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FC436-CE2A-46C7-9FB4-BF226F1ABE00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75FE6-982E-4E45-8597-7CA7CF1C072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6C64E-25DE-4156-9A99-9CC7D3D956F3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3F2D4-7B0A-4C59-AC02-26D621BBD0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6AFF3-5182-467E-BE07-FA806D761F98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0D345-B410-4554-9ED7-A15FDFE7033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CEFB1-4F1C-4EE9-8B24-F5002632F277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513CA-A1C4-47E7-A373-B6466475879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E6CAE-409E-4049-83DE-0808C764D9E8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765DF-616E-4BB9-AEE6-2FCD29C9C77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A6DF5-671B-4C16-BA18-FC5606D849BA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807B9-B6D9-4606-B484-5D560A3E16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612D2-5609-40B3-A2DF-6DFDFA3B03A2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98518-DA6D-40C4-9CC3-43BE573ED12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E5273-5294-4D83-8551-E34F79D836D9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23966-73CE-4390-80D9-02EBB68EF6D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E6F1E-FF5C-4BF5-A8D3-AE0625B7F029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A3728-5175-4EDD-A4C4-A17F244E7C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E2F7B-2AEE-472E-8ECA-AEF91B71BE79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73031-280A-435C-ACC7-32AEE2143A2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80A16-DC7D-4FC0-8EC6-265CEE2397C5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65E10-FC8A-48CD-A07B-D63B792810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73BA9-3B17-403D-B702-D7E8AA5FE0A7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7C0F8-9B99-4E90-A9CC-C04DCEBF520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3E79C7-08A0-4F89-AF9D-B08F1737088B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9E2A87-FCA9-41E0-BCD7-07FCF03D140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CL" smtClean="0"/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1695CFFA-9076-44D5-B621-4558955EB66A}" type="datetimeFigureOut">
              <a:rPr lang="es-CL"/>
              <a:pPr>
                <a:defRPr/>
              </a:pPr>
              <a:t>23-07-2013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7B84BBE9-E732-4B29-8D7F-2E4C3E879B87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307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7420D73-EA12-4DAB-87A3-E322268D211B}" type="datetimeFigureOut">
              <a:rPr lang="es-ES"/>
              <a:pPr>
                <a:defRPr/>
              </a:pPr>
              <a:t>23/07/2013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3151E5A-72AE-4946-8D7A-E33ADA7FA02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ctrTitle"/>
          </p:nvPr>
        </p:nvSpPr>
        <p:spPr>
          <a:xfrm>
            <a:off x="684213" y="1773238"/>
            <a:ext cx="7802562" cy="2270125"/>
          </a:xfrm>
        </p:spPr>
        <p:txBody>
          <a:bodyPr/>
          <a:lstStyle/>
          <a:p>
            <a:pPr eaLnBrk="1" hangingPunct="1"/>
            <a:r>
              <a:rPr lang="es-ES" sz="2400" b="1" smtClean="0">
                <a:solidFill>
                  <a:srgbClr val="376092"/>
                </a:solidFill>
              </a:rPr>
              <a:t>“</a:t>
            </a:r>
            <a:r>
              <a:rPr lang="es-ES" sz="2400" b="1" smtClean="0">
                <a:solidFill>
                  <a:srgbClr val="0E2138"/>
                </a:solidFill>
              </a:rPr>
              <a:t>MODELO DE PROCESO” O LA “ESTRATEGIA DEL PROCESO DE ASESORAMIENTO DESDE LA COLABORACIÓN”: UNA (RE)VISIÓN DESDE LA PRÁCTICA</a:t>
            </a:r>
            <a:br>
              <a:rPr lang="es-ES" sz="2400" b="1" smtClean="0">
                <a:solidFill>
                  <a:srgbClr val="0E2138"/>
                </a:solidFill>
              </a:rPr>
            </a:br>
            <a:r>
              <a:rPr lang="es-ES" sz="2000" b="1" smtClean="0">
                <a:solidFill>
                  <a:srgbClr val="0E2138"/>
                </a:solidFill>
              </a:rPr>
              <a:t>(Guarro Pallás, 2001)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357438" y="4437063"/>
            <a:ext cx="6400800" cy="1752600"/>
          </a:xfrm>
        </p:spPr>
        <p:txBody>
          <a:bodyPr>
            <a:normAutofit lnSpcReduction="10000"/>
          </a:bodyPr>
          <a:lstStyle/>
          <a:p>
            <a:pPr algn="r"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es-ES" sz="1800" dirty="0" smtClean="0">
                <a:solidFill>
                  <a:srgbClr val="0E2138"/>
                </a:solidFill>
              </a:rPr>
              <a:t>Patricia Ferrada Toledo</a:t>
            </a:r>
          </a:p>
          <a:p>
            <a:pPr algn="r"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es-ES" sz="1800" dirty="0" smtClean="0">
                <a:solidFill>
                  <a:srgbClr val="0E2138"/>
                </a:solidFill>
              </a:rPr>
              <a:t>Viana  U. Figueroa Soto</a:t>
            </a:r>
          </a:p>
          <a:p>
            <a:pPr algn="r"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es-ES" sz="1800" dirty="0" smtClean="0">
                <a:solidFill>
                  <a:srgbClr val="0E2138"/>
                </a:solidFill>
              </a:rPr>
              <a:t>Yuri Figueroa Sáez</a:t>
            </a:r>
          </a:p>
          <a:p>
            <a:pPr algn="r"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es-ES" sz="1800" dirty="0" smtClean="0">
                <a:solidFill>
                  <a:srgbClr val="0E2138"/>
                </a:solidFill>
              </a:rPr>
              <a:t>Francisco </a:t>
            </a:r>
            <a:r>
              <a:rPr lang="es-ES" sz="1800" dirty="0" err="1" smtClean="0">
                <a:solidFill>
                  <a:srgbClr val="0E2138"/>
                </a:solidFill>
              </a:rPr>
              <a:t>Gárate</a:t>
            </a:r>
            <a:r>
              <a:rPr lang="es-ES" sz="1800" dirty="0" smtClean="0">
                <a:solidFill>
                  <a:srgbClr val="0E2138"/>
                </a:solidFill>
              </a:rPr>
              <a:t> Vergara</a:t>
            </a:r>
          </a:p>
          <a:p>
            <a:pPr algn="r"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es-ES" sz="1800" dirty="0" smtClean="0">
                <a:solidFill>
                  <a:srgbClr val="0E2138"/>
                </a:solidFill>
              </a:rPr>
              <a:t> Georgina García Escala</a:t>
            </a:r>
          </a:p>
          <a:p>
            <a:pPr algn="r"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es-ES" sz="1800" dirty="0" smtClean="0">
                <a:solidFill>
                  <a:srgbClr val="0E2138"/>
                </a:solidFill>
              </a:rPr>
              <a:t>Aurora Jerez </a:t>
            </a:r>
            <a:r>
              <a:rPr lang="es-ES" sz="1800" dirty="0" err="1" smtClean="0">
                <a:solidFill>
                  <a:srgbClr val="0E2138"/>
                </a:solidFill>
              </a:rPr>
              <a:t>Alvial</a:t>
            </a:r>
            <a:endParaRPr lang="es-ES" sz="1800" dirty="0" smtClean="0">
              <a:solidFill>
                <a:srgbClr val="0E2138"/>
              </a:solidFill>
            </a:endParaRPr>
          </a:p>
        </p:txBody>
      </p:sp>
      <p:pic>
        <p:nvPicPr>
          <p:cNvPr id="4100" name="Picture 2" descr="http://comolaslentejas.files.wordpress.com/2010/01/logo-universidad-alca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357188"/>
            <a:ext cx="3071812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s-ES_tradnl" sz="2400" smtClean="0">
                <a:solidFill>
                  <a:srgbClr val="002060"/>
                </a:solidFill>
              </a:rPr>
              <a:t>Investigación y solución de problemas prácticos (investigación – acción educativa colaboradora)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39552" y="1000108"/>
          <a:ext cx="8318728" cy="5525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6" name="4 CuadroTexto"/>
          <p:cNvSpPr txBox="1">
            <a:spLocks noChangeArrowheads="1"/>
          </p:cNvSpPr>
          <p:nvPr/>
        </p:nvSpPr>
        <p:spPr bwMode="auto">
          <a:xfrm>
            <a:off x="5619750" y="6273800"/>
            <a:ext cx="3524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400">
                <a:solidFill>
                  <a:srgbClr val="254061"/>
                </a:solidFill>
              </a:rPr>
              <a:t>              Basado en Guarro Pallás, 2001</a:t>
            </a:r>
          </a:p>
          <a:p>
            <a:endParaRPr lang="es-CL" sz="1800">
              <a:solidFill>
                <a:srgbClr val="25406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00438" y="3286125"/>
            <a:ext cx="2087562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L" sz="1800" b="1" dirty="0">
                <a:solidFill>
                  <a:schemeClr val="accent1">
                    <a:lumMod val="50000"/>
                  </a:schemeClr>
                </a:solidFill>
              </a:rPr>
              <a:t>PROPUESTA  DE</a:t>
            </a:r>
          </a:p>
          <a:p>
            <a:pPr algn="ctr">
              <a:defRPr/>
            </a:pPr>
            <a:r>
              <a:rPr lang="es-CL" sz="1800" b="1" dirty="0">
                <a:solidFill>
                  <a:schemeClr val="accent1">
                    <a:lumMod val="50000"/>
                  </a:schemeClr>
                </a:solidFill>
              </a:rPr>
              <a:t> TRABAJO </a:t>
            </a:r>
          </a:p>
          <a:p>
            <a:pPr algn="ctr">
              <a:defRPr/>
            </a:pPr>
            <a:r>
              <a:rPr lang="es-CL" sz="1800" b="1" dirty="0">
                <a:solidFill>
                  <a:schemeClr val="accent1">
                    <a:lumMod val="50000"/>
                  </a:schemeClr>
                </a:solidFill>
              </a:rPr>
              <a:t>COLABORATIVO</a:t>
            </a:r>
          </a:p>
          <a:p>
            <a:pPr algn="ctr">
              <a:defRPr/>
            </a:pPr>
            <a:r>
              <a:rPr lang="es-CL" sz="1800" b="1" dirty="0">
                <a:solidFill>
                  <a:schemeClr val="accent1">
                    <a:lumMod val="50000"/>
                  </a:schemeClr>
                </a:solidFill>
              </a:rPr>
              <a:t>Y COOPERATIVO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>
          <a:xfrm>
            <a:off x="714375" y="0"/>
            <a:ext cx="7358063" cy="571500"/>
          </a:xfrm>
        </p:spPr>
        <p:txBody>
          <a:bodyPr/>
          <a:lstStyle/>
          <a:p>
            <a:r>
              <a:rPr lang="es-CL" sz="3600" b="1" smtClean="0">
                <a:solidFill>
                  <a:srgbClr val="0E2138"/>
                </a:solidFill>
              </a:rPr>
              <a:t>Trabajo Práctico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625" y="571500"/>
            <a:ext cx="8229600" cy="4500563"/>
          </a:xfrm>
        </p:spPr>
        <p:txBody>
          <a:bodyPr/>
          <a:lstStyle/>
          <a:p>
            <a:pPr algn="just">
              <a:buFont typeface="Arial" pitchFamily="34" charset="0"/>
              <a:buChar char="•"/>
              <a:defRPr/>
            </a:pPr>
            <a:r>
              <a:rPr lang="es-CL" sz="1700" dirty="0" smtClean="0">
                <a:solidFill>
                  <a:srgbClr val="0E2138"/>
                </a:solidFill>
              </a:rPr>
              <a:t>A continuación, en grupos de 5 personas deberán dramatizar desde su práctica educacional o situación laboral uno de los siguientes enunciados.  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CL" sz="1700" b="1" dirty="0" smtClean="0">
                <a:solidFill>
                  <a:srgbClr val="FF0000"/>
                </a:solidFill>
              </a:rPr>
              <a:t>Grupo 1: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CL" sz="1700" b="1" dirty="0" smtClean="0">
                <a:solidFill>
                  <a:srgbClr val="FF0000"/>
                </a:solidFill>
              </a:rPr>
              <a:t>1.1 Dramatiza una correcta propuesta de trabajo colaborativo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CL" sz="1700" b="1" dirty="0" smtClean="0">
                <a:solidFill>
                  <a:srgbClr val="FF0000"/>
                </a:solidFill>
              </a:rPr>
              <a:t>1.2 Identifica características y elementos de un trabajo colaborativo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CL" sz="1700" dirty="0" smtClean="0">
                <a:solidFill>
                  <a:schemeClr val="tx2">
                    <a:lumMod val="50000"/>
                  </a:schemeClr>
                </a:solidFill>
              </a:rPr>
              <a:t>Grupo 2:  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CL" sz="1700" dirty="0" smtClean="0">
                <a:solidFill>
                  <a:schemeClr val="tx2">
                    <a:lumMod val="50000"/>
                  </a:schemeClr>
                </a:solidFill>
              </a:rPr>
              <a:t>2.1 Dramatizar una transformación democrática en una institución educativa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CL" sz="1700" dirty="0" smtClean="0">
                <a:solidFill>
                  <a:schemeClr val="tx2">
                    <a:lumMod val="50000"/>
                  </a:schemeClr>
                </a:solidFill>
              </a:rPr>
              <a:t>2.2 ¿Cuáles son los elementos de una transformación educativa?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CL" sz="1700" b="1" dirty="0" smtClean="0">
                <a:solidFill>
                  <a:srgbClr val="FF0000"/>
                </a:solidFill>
              </a:rPr>
              <a:t>Grupo 3: 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CL" sz="1700" b="1" dirty="0" smtClean="0">
                <a:solidFill>
                  <a:srgbClr val="FF0000"/>
                </a:solidFill>
              </a:rPr>
              <a:t>3.1 Dramatizar 2 características de un buen asesor educativo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CL" sz="1700" b="1" dirty="0" smtClean="0">
                <a:solidFill>
                  <a:srgbClr val="FF0000"/>
                </a:solidFill>
              </a:rPr>
              <a:t>3.2 Explica 2 características de un buen asesor educativo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CL" sz="1700" dirty="0" smtClean="0">
                <a:solidFill>
                  <a:srgbClr val="0E2138"/>
                </a:solidFill>
              </a:rPr>
              <a:t>Grupo 4: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CL" sz="1700" dirty="0" smtClean="0">
                <a:solidFill>
                  <a:srgbClr val="0E2138"/>
                </a:solidFill>
              </a:rPr>
              <a:t>4.1 Dramatiza las posibles dificultades, para implementar la capacitación en un centro.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CL" sz="1700" dirty="0" smtClean="0">
                <a:solidFill>
                  <a:srgbClr val="0E2138"/>
                </a:solidFill>
              </a:rPr>
              <a:t>4.2 Explica las posibles dificultades, para implementar la capacitación en un centro.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CL" sz="1700" b="1" dirty="0" smtClean="0">
                <a:solidFill>
                  <a:srgbClr val="FF0000"/>
                </a:solidFill>
              </a:rPr>
              <a:t>Grupo 5: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CL" sz="1700" b="1" dirty="0" smtClean="0">
                <a:solidFill>
                  <a:srgbClr val="FF0000"/>
                </a:solidFill>
              </a:rPr>
              <a:t>5.1 Dramatiza el rol del asesor en la elaboración del plan de desarrollo colaborativo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CL" sz="1700" b="1" dirty="0" smtClean="0">
                <a:solidFill>
                  <a:srgbClr val="FF0000"/>
                </a:solidFill>
              </a:rPr>
              <a:t>5.2 Explica al menos 2 de estas características.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CL" sz="1700" i="1" dirty="0" smtClean="0"/>
              <a:t>El tiempo consignado para cada grupo es el siguiente:</a:t>
            </a:r>
          </a:p>
          <a:p>
            <a:pPr lvl="1" algn="just">
              <a:buFont typeface="Arial" pitchFamily="34" charset="0"/>
              <a:buChar char="–"/>
              <a:defRPr/>
            </a:pPr>
            <a:r>
              <a:rPr lang="es-CL" sz="1700" i="1" dirty="0" smtClean="0"/>
              <a:t>Análisis de la situación: 15 minutos </a:t>
            </a:r>
          </a:p>
          <a:p>
            <a:pPr lvl="1" algn="just">
              <a:buFont typeface="Arial" pitchFamily="34" charset="0"/>
              <a:buChar char="–"/>
              <a:defRPr/>
            </a:pPr>
            <a:r>
              <a:rPr lang="es-CL" sz="1700" i="1" dirty="0" smtClean="0"/>
              <a:t>Dramatización y explicación: 7 minutos </a:t>
            </a:r>
          </a:p>
          <a:p>
            <a:pPr algn="just">
              <a:buFont typeface="Arial" pitchFamily="34" charset="0"/>
              <a:buChar char="•"/>
              <a:defRPr/>
            </a:pPr>
            <a:endParaRPr lang="es-CL" sz="2400" dirty="0" smtClean="0">
              <a:solidFill>
                <a:srgbClr val="0E2138"/>
              </a:solidFill>
            </a:endParaRPr>
          </a:p>
          <a:p>
            <a:pPr algn="just">
              <a:buFont typeface="Arial" pitchFamily="34" charset="0"/>
              <a:buNone/>
              <a:defRPr/>
            </a:pPr>
            <a:endParaRPr lang="es-CL" sz="2400" dirty="0" smtClean="0">
              <a:solidFill>
                <a:srgbClr val="0E2138"/>
              </a:solidFill>
            </a:endParaRPr>
          </a:p>
          <a:p>
            <a:pPr algn="just">
              <a:buFont typeface="Arial" pitchFamily="34" charset="0"/>
              <a:buNone/>
              <a:defRPr/>
            </a:pPr>
            <a:r>
              <a:rPr lang="es-CL" sz="2800" dirty="0" smtClean="0">
                <a:solidFill>
                  <a:srgbClr val="0E2138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smtClean="0">
                <a:solidFill>
                  <a:srgbClr val="0E2138"/>
                </a:solidFill>
              </a:rPr>
              <a:t>Conclusión</a:t>
            </a:r>
          </a:p>
        </p:txBody>
      </p:sp>
      <p:sp>
        <p:nvSpPr>
          <p:cNvPr id="15363" name="2 Marcador de contenido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525962"/>
          </a:xfrm>
        </p:spPr>
        <p:txBody>
          <a:bodyPr/>
          <a:lstStyle/>
          <a:p>
            <a:pPr algn="just"/>
            <a:r>
              <a:rPr lang="es-CL" sz="2400" smtClean="0">
                <a:solidFill>
                  <a:srgbClr val="0E2138"/>
                </a:solidFill>
              </a:rPr>
              <a:t>El asesor,  con su propuesta teórica y práctica, debe promover el trabajo colaborativo y cooperativo en un centro educacional para democratizar la cultura.</a:t>
            </a:r>
          </a:p>
          <a:p>
            <a:pPr algn="just"/>
            <a:endParaRPr lang="es-CL" sz="1000" smtClean="0">
              <a:solidFill>
                <a:srgbClr val="0E2138"/>
              </a:solidFill>
            </a:endParaRPr>
          </a:p>
          <a:p>
            <a:pPr algn="just"/>
            <a:r>
              <a:rPr lang="es-CL" sz="2400" smtClean="0">
                <a:solidFill>
                  <a:srgbClr val="0E2138"/>
                </a:solidFill>
              </a:rPr>
              <a:t>El desarrollo profesional y organizacional de los docentes es crítico para realizar cambios que impliquen mejoras en los centros educacionales.</a:t>
            </a:r>
          </a:p>
          <a:p>
            <a:pPr algn="just"/>
            <a:endParaRPr lang="es-CL" sz="1000" smtClean="0">
              <a:solidFill>
                <a:srgbClr val="0E2138"/>
              </a:solidFill>
            </a:endParaRPr>
          </a:p>
          <a:p>
            <a:pPr algn="just"/>
            <a:r>
              <a:rPr lang="es-CL" sz="2400" smtClean="0">
                <a:solidFill>
                  <a:srgbClr val="0E2138"/>
                </a:solidFill>
              </a:rPr>
              <a:t>La innovación, que transforma la cultura educacional en espacios de construcción democrática de conocimientos y actitudes, son urgentes y necesarios en un mundo ultramoderno.</a:t>
            </a:r>
            <a:r>
              <a:rPr lang="es-CL" sz="2800" smtClean="0">
                <a:solidFill>
                  <a:srgbClr val="0E2138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smtClean="0">
                <a:solidFill>
                  <a:srgbClr val="0E2138"/>
                </a:solidFill>
              </a:rPr>
              <a:t>A modo de sugerencia</a:t>
            </a: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sz="2400" smtClean="0">
                <a:solidFill>
                  <a:srgbClr val="0E2138"/>
                </a:solidFill>
              </a:rPr>
              <a:t>La educación de calidad depende en gran medida de que los docentes asuman su rol con propiedad, como agentes de transformación.</a:t>
            </a:r>
          </a:p>
          <a:p>
            <a:pPr algn="just">
              <a:buFont typeface="Arial" charset="0"/>
              <a:buNone/>
            </a:pPr>
            <a:endParaRPr lang="es-CL" sz="1000" smtClean="0">
              <a:solidFill>
                <a:srgbClr val="0E2138"/>
              </a:solidFill>
            </a:endParaRPr>
          </a:p>
          <a:p>
            <a:pPr algn="just"/>
            <a:r>
              <a:rPr lang="es-CL" sz="2400" smtClean="0">
                <a:solidFill>
                  <a:srgbClr val="0E2138"/>
                </a:solidFill>
              </a:rPr>
              <a:t>Los docentes deben estar constantemente actualizándose, no solo en lo profesional sino también en lo político y cultural.</a:t>
            </a:r>
          </a:p>
          <a:p>
            <a:pPr algn="just">
              <a:buFont typeface="Arial" charset="0"/>
              <a:buNone/>
            </a:pPr>
            <a:endParaRPr lang="es-CL" sz="1000" smtClean="0">
              <a:solidFill>
                <a:srgbClr val="0E2138"/>
              </a:solidFill>
            </a:endParaRPr>
          </a:p>
          <a:p>
            <a:pPr algn="just"/>
            <a:r>
              <a:rPr lang="es-CL" sz="2400" smtClean="0">
                <a:solidFill>
                  <a:srgbClr val="0E2138"/>
                </a:solidFill>
              </a:rPr>
              <a:t>Los docentes deben aprender a investigar y solucionar los problemas de la educación en forma </a:t>
            </a:r>
            <a:r>
              <a:rPr lang="es-CL" sz="2400" b="1" smtClean="0">
                <a:solidFill>
                  <a:srgbClr val="0E2138"/>
                </a:solidFill>
              </a:rPr>
              <a:t>colaborativa </a:t>
            </a:r>
            <a:r>
              <a:rPr lang="es-CL" sz="2400" smtClean="0">
                <a:solidFill>
                  <a:srgbClr val="0E2138"/>
                </a:solidFill>
              </a:rPr>
              <a:t>y</a:t>
            </a:r>
            <a:r>
              <a:rPr lang="es-CL" sz="2400" b="1" smtClean="0">
                <a:solidFill>
                  <a:srgbClr val="0E2138"/>
                </a:solidFill>
              </a:rPr>
              <a:t> cooperativa</a:t>
            </a:r>
            <a:r>
              <a:rPr lang="es-CL" sz="2400" smtClean="0">
                <a:solidFill>
                  <a:srgbClr val="0E2138"/>
                </a:solidFill>
              </a:rPr>
              <a:t>, así sus estudiantes aprenderán dichas habilidades para hacer las transformaciones de mejoras en sus localidades.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Glosario</a:t>
            </a:r>
          </a:p>
        </p:txBody>
      </p: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>
          <a:xfrm>
            <a:off x="500063" y="1285875"/>
            <a:ext cx="8229600" cy="4525963"/>
          </a:xfrm>
        </p:spPr>
        <p:txBody>
          <a:bodyPr/>
          <a:lstStyle/>
          <a:p>
            <a:pPr algn="just" eaLnBrk="1" hangingPunct="1"/>
            <a:r>
              <a:rPr lang="es-ES" sz="2400" smtClean="0">
                <a:solidFill>
                  <a:srgbClr val="254061"/>
                </a:solidFill>
              </a:rPr>
              <a:t>Asesorar: dar consejo o dictamen.</a:t>
            </a:r>
          </a:p>
          <a:p>
            <a:pPr algn="just" eaLnBrk="1" hangingPunct="1"/>
            <a:r>
              <a:rPr lang="es-ES" sz="2400" smtClean="0">
                <a:solidFill>
                  <a:srgbClr val="254061"/>
                </a:solidFill>
              </a:rPr>
              <a:t>Modelo de proceso: representación de la realidad como proceso, es decir como una serie lineal de fases y subfases cuya ejecución ordenada asegura el cambio de la cultura escolar para el trabajo colaborativo.</a:t>
            </a:r>
          </a:p>
          <a:p>
            <a:pPr algn="just" eaLnBrk="1" hangingPunct="1"/>
            <a:r>
              <a:rPr lang="es-ES" sz="2400" smtClean="0">
                <a:solidFill>
                  <a:srgbClr val="254061"/>
                </a:solidFill>
              </a:rPr>
              <a:t>Colaborativo</a:t>
            </a:r>
            <a:r>
              <a:rPr lang="es-ES" sz="2400" smtClean="0"/>
              <a:t>: </a:t>
            </a:r>
            <a:r>
              <a:rPr lang="es-ES" sz="2400" smtClean="0">
                <a:solidFill>
                  <a:srgbClr val="17375E"/>
                </a:solidFill>
              </a:rPr>
              <a:t>trabajar con otra u otras personas en la realización de una obra.</a:t>
            </a:r>
          </a:p>
          <a:p>
            <a:pPr algn="just" eaLnBrk="1" hangingPunct="1"/>
            <a:r>
              <a:rPr lang="es-ES" sz="2400" smtClean="0">
                <a:solidFill>
                  <a:srgbClr val="17375E"/>
                </a:solidFill>
              </a:rPr>
              <a:t>Cooperativo: trabajar en con</a:t>
            </a:r>
            <a:r>
              <a:rPr lang="es-ES_tradnl" sz="2400" smtClean="0">
                <a:solidFill>
                  <a:srgbClr val="17375E"/>
                </a:solidFill>
              </a:rPr>
              <a:t>junto con otro u otros para un mismo fin.</a:t>
            </a:r>
            <a:endParaRPr lang="es-ES" sz="2400" smtClean="0">
              <a:solidFill>
                <a:srgbClr val="17375E"/>
              </a:solidFill>
            </a:endParaRPr>
          </a:p>
          <a:p>
            <a:pPr algn="just" eaLnBrk="1" hangingPunct="1">
              <a:buFont typeface="Arial" charset="0"/>
              <a:buNone/>
            </a:pPr>
            <a:endParaRPr lang="es-E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Referencias bibliográficas</a:t>
            </a:r>
          </a:p>
        </p:txBody>
      </p:sp>
      <p:sp>
        <p:nvSpPr>
          <p:cNvPr id="1843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None/>
              <a:defRPr/>
            </a:pPr>
            <a:r>
              <a:rPr lang="es-MX" sz="1800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</a:rPr>
              <a:t>Guarro </a:t>
            </a:r>
            <a:r>
              <a:rPr lang="es-MX" sz="2000" dirty="0" err="1" smtClean="0">
                <a:solidFill>
                  <a:schemeClr val="accent1">
                    <a:lumMod val="50000"/>
                  </a:schemeClr>
                </a:solidFill>
              </a:rPr>
              <a:t>Pallás</a:t>
            </a: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</a:rPr>
              <a:t>. A., (2001): “Modelo de proceso” o “la estrategia del proceso de asesoramiento desde la colaboración”.  Una (re)visión desde la práctica, en DOMINGO, J. Coord. Asesoramiento al centro educativo, Barcelona Octaedro-EUB.  </a:t>
            </a:r>
            <a:r>
              <a:rPr lang="es-MX" sz="2000" dirty="0" err="1" smtClean="0">
                <a:solidFill>
                  <a:schemeClr val="accent1">
                    <a:lumMod val="50000"/>
                  </a:schemeClr>
                </a:solidFill>
              </a:rPr>
              <a:t>pp</a:t>
            </a: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</a:rPr>
              <a:t>- 203-226.</a:t>
            </a:r>
          </a:p>
          <a:p>
            <a:pPr algn="just" eaLnBrk="1" hangingPunct="1">
              <a:buFont typeface="Arial" pitchFamily="34" charset="0"/>
              <a:buNone/>
              <a:defRPr/>
            </a:pPr>
            <a:endParaRPr lang="es-MX" sz="9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 eaLnBrk="1" hangingPunct="1">
              <a:buFont typeface="Arial" pitchFamily="34" charset="0"/>
              <a:buNone/>
              <a:defRPr/>
            </a:pP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</a:rPr>
              <a:t>	Marina J.M. (2001). Profesores para un mundo  ultramoderno. </a:t>
            </a:r>
            <a:r>
              <a:rPr lang="es-MX" sz="2000" i="1" dirty="0" smtClean="0">
                <a:solidFill>
                  <a:schemeClr val="accent1">
                    <a:lumMod val="50000"/>
                  </a:schemeClr>
                </a:solidFill>
              </a:rPr>
              <a:t>Cuadernos de pedagogía</a:t>
            </a: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</a:rPr>
              <a:t>, nº 304, pp. 18-21.</a:t>
            </a:r>
          </a:p>
          <a:p>
            <a:pPr algn="just" eaLnBrk="1" hangingPunct="1">
              <a:buFont typeface="Arial" pitchFamily="34" charset="0"/>
              <a:buNone/>
              <a:defRPr/>
            </a:pPr>
            <a:endParaRPr lang="es-ES_tradnl" sz="9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 eaLnBrk="1" hangingPunct="1">
              <a:buFont typeface="Arial" pitchFamily="34" charset="0"/>
              <a:buNone/>
              <a:defRPr/>
            </a:pPr>
            <a:r>
              <a:rPr lang="es-ES_tradnl" sz="2000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s-ES_tradnl" sz="2000" dirty="0" err="1" smtClean="0">
                <a:solidFill>
                  <a:schemeClr val="accent1">
                    <a:lumMod val="50000"/>
                  </a:schemeClr>
                </a:solidFill>
              </a:rPr>
              <a:t>Mészáros</a:t>
            </a:r>
            <a:r>
              <a:rPr lang="es-ES_tradnl" sz="2000" dirty="0" smtClean="0">
                <a:solidFill>
                  <a:schemeClr val="accent1">
                    <a:lumMod val="50000"/>
                  </a:schemeClr>
                </a:solidFill>
              </a:rPr>
              <a:t>, I. (2008). La Educación más allá del Capital. Siglo XXI, Buenos Aires.</a:t>
            </a:r>
            <a:endParaRPr lang="es-MX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Arial" pitchFamily="34" charset="0"/>
              <a:buNone/>
              <a:defRPr/>
            </a:pPr>
            <a:endParaRPr lang="es-MX" sz="9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Arial" pitchFamily="34" charset="0"/>
              <a:buNone/>
              <a:defRPr/>
            </a:pP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</a:rPr>
              <a:t>Torrego JC., (2008). El profesor como gestor del aula. En Herrán A., y Paredes J., (coord.) Didáctica General. La práctica de la enseñanza en Educación infantil, Primaria y Secundaria. España. pp. 197-214.</a:t>
            </a:r>
            <a:endParaRPr lang="es-MX" sz="2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b="1" smtClean="0">
                <a:solidFill>
                  <a:srgbClr val="0E2138"/>
                </a:solidFill>
              </a:rPr>
              <a:t>Antecedentes</a:t>
            </a:r>
          </a:p>
        </p:txBody>
      </p:sp>
      <p:sp>
        <p:nvSpPr>
          <p:cNvPr id="5123" name="2 Marcador de contenido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45259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E2138"/>
                </a:solidFill>
              </a:rPr>
              <a:t>Calidad de la educación (</a:t>
            </a:r>
            <a:r>
              <a:rPr lang="es-ES_tradnl" sz="2400" smtClean="0">
                <a:solidFill>
                  <a:srgbClr val="0E2138"/>
                </a:solidFill>
              </a:rPr>
              <a:t>Mészáros, 2008)</a:t>
            </a:r>
            <a:r>
              <a:rPr lang="es-ES" sz="2400" smtClean="0">
                <a:solidFill>
                  <a:srgbClr val="0E2138"/>
                </a:solidFill>
              </a:rPr>
              <a:t> es crítica en un mundo ultramoderno (Marina, 2003), por ello se deben realizar cambios en los centros educacionales para mejorar dichos procesos.</a:t>
            </a:r>
          </a:p>
          <a:p>
            <a:pPr algn="just" eaLnBrk="1" hangingPunct="1">
              <a:lnSpc>
                <a:spcPct val="90000"/>
              </a:lnSpc>
            </a:pPr>
            <a:endParaRPr lang="es-ES" sz="1200" smtClean="0">
              <a:solidFill>
                <a:srgbClr val="0E2138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E2138"/>
                </a:solidFill>
              </a:rPr>
              <a:t>Los docentes son responsables de la calidad de la educación: gestionan el aprendizaje, la convivencia y son miembros de una comunidad (Torrego, 1998) de aprendizaje (Gairín, 2003).</a:t>
            </a:r>
          </a:p>
          <a:p>
            <a:pPr algn="just" eaLnBrk="1" hangingPunct="1">
              <a:lnSpc>
                <a:spcPct val="90000"/>
              </a:lnSpc>
            </a:pPr>
            <a:endParaRPr lang="es-ES" sz="1200" smtClean="0">
              <a:solidFill>
                <a:srgbClr val="0E2138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E2138"/>
                </a:solidFill>
              </a:rPr>
              <a:t>Los centros que no han alcanzado un nivel de desarrollo acorde (Gairín, 2003) requieren asesoría externa, ésta debe basarse en un modelo  de </a:t>
            </a:r>
            <a:r>
              <a:rPr lang="es-ES" sz="2400" b="1" smtClean="0">
                <a:solidFill>
                  <a:srgbClr val="0E2138"/>
                </a:solidFill>
              </a:rPr>
              <a:t>colaboración </a:t>
            </a:r>
            <a:r>
              <a:rPr lang="es-ES" sz="2400" smtClean="0">
                <a:solidFill>
                  <a:srgbClr val="0E2138"/>
                </a:solidFill>
              </a:rPr>
              <a:t>y abandonar los</a:t>
            </a:r>
            <a:r>
              <a:rPr lang="es-ES" sz="2400" b="1" smtClean="0">
                <a:solidFill>
                  <a:srgbClr val="0E2138"/>
                </a:solidFill>
              </a:rPr>
              <a:t> modelos de procesos.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b="1" smtClean="0">
                <a:solidFill>
                  <a:srgbClr val="0E2138"/>
                </a:solidFill>
              </a:rPr>
              <a:t>Objetivo</a:t>
            </a:r>
          </a:p>
        </p:txBody>
      </p:sp>
      <p:sp>
        <p:nvSpPr>
          <p:cNvPr id="614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s-ES" sz="2800" smtClean="0">
                <a:solidFill>
                  <a:srgbClr val="0E2138"/>
                </a:solidFill>
              </a:rPr>
              <a:t>Explicar y debatir el concepto y características de proceso de asesoría colaborativo y cooperativo, para que los centros puedan mejorar la calidad de la educación que imparten.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b="1" smtClean="0">
                <a:solidFill>
                  <a:srgbClr val="0E2138"/>
                </a:solidFill>
              </a:rPr>
              <a:t>Estructura</a:t>
            </a:r>
          </a:p>
        </p:txBody>
      </p:sp>
      <p:sp>
        <p:nvSpPr>
          <p:cNvPr id="7171" name="2 Marcador de contenido"/>
          <p:cNvSpPr>
            <a:spLocks noGrp="1"/>
          </p:cNvSpPr>
          <p:nvPr>
            <p:ph idx="1"/>
          </p:nvPr>
        </p:nvSpPr>
        <p:spPr>
          <a:xfrm>
            <a:off x="323850" y="981075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s-ES" sz="900" smtClean="0">
              <a:solidFill>
                <a:srgbClr val="254061"/>
              </a:solidFill>
            </a:endParaRPr>
          </a:p>
          <a:p>
            <a:pPr algn="just" eaLnBrk="1" hangingPunct="1"/>
            <a:r>
              <a:rPr lang="es-ES" sz="2800" smtClean="0">
                <a:solidFill>
                  <a:srgbClr val="0E2138"/>
                </a:solidFill>
              </a:rPr>
              <a:t>Proceso de asesoramiento colaborativo y su caracterización:</a:t>
            </a:r>
          </a:p>
          <a:p>
            <a:pPr algn="just">
              <a:buFont typeface="Arial" charset="0"/>
              <a:buNone/>
            </a:pPr>
            <a:r>
              <a:rPr lang="es-CL" sz="2400" smtClean="0">
                <a:solidFill>
                  <a:srgbClr val="0E2138"/>
                </a:solidFill>
              </a:rPr>
              <a:t>		-Transformación democrática de la cultura escolar</a:t>
            </a:r>
          </a:p>
          <a:p>
            <a:pPr algn="just">
              <a:buFont typeface="Arial" charset="0"/>
              <a:buNone/>
            </a:pPr>
            <a:r>
              <a:rPr lang="es-CL" sz="2400" smtClean="0">
                <a:solidFill>
                  <a:srgbClr val="0E2138"/>
                </a:solidFill>
              </a:rPr>
              <a:t>		-Propuesta de </a:t>
            </a:r>
            <a:r>
              <a:rPr lang="es-ES" sz="2400" smtClean="0">
                <a:solidFill>
                  <a:srgbClr val="0E2138"/>
                </a:solidFill>
              </a:rPr>
              <a:t>trabajo cooperativo: el centro como 	unidad de cambio y concreción de la colaboración entre 	el asesor y el centro</a:t>
            </a:r>
          </a:p>
          <a:p>
            <a:pPr algn="just">
              <a:buFont typeface="Arial" charset="0"/>
              <a:buNone/>
            </a:pPr>
            <a:r>
              <a:rPr lang="es-ES" sz="2400" smtClean="0">
                <a:solidFill>
                  <a:srgbClr val="0E2138"/>
                </a:solidFill>
              </a:rPr>
              <a:t>		-Generación de procesos</a:t>
            </a:r>
          </a:p>
          <a:p>
            <a:pPr algn="just">
              <a:buFont typeface="Arial" charset="0"/>
              <a:buNone/>
            </a:pPr>
            <a:r>
              <a:rPr lang="es-ES" sz="2400" smtClean="0">
                <a:solidFill>
                  <a:srgbClr val="0E2138"/>
                </a:solidFill>
              </a:rPr>
              <a:t>		-Capacitación de la escuela</a:t>
            </a:r>
          </a:p>
          <a:p>
            <a:pPr algn="just">
              <a:buFont typeface="Arial" charset="0"/>
              <a:buNone/>
            </a:pPr>
            <a:r>
              <a:rPr lang="es-ES" sz="2400" smtClean="0">
                <a:solidFill>
                  <a:srgbClr val="0E2138"/>
                </a:solidFill>
              </a:rPr>
              <a:t>		-Investigación y solución de problemas prácticos</a:t>
            </a:r>
          </a:p>
          <a:p>
            <a:pPr algn="just" eaLnBrk="1" hangingPunct="1">
              <a:buFont typeface="Arial" charset="0"/>
              <a:buNone/>
            </a:pPr>
            <a:r>
              <a:rPr lang="es-ES" sz="2400" smtClean="0">
                <a:solidFill>
                  <a:srgbClr val="0E2138"/>
                </a:solidFill>
              </a:rPr>
              <a:t>		-Propuesta de trabajo cooperativo</a:t>
            </a:r>
          </a:p>
          <a:p>
            <a:pPr algn="just" eaLnBrk="1" hangingPunct="1"/>
            <a:r>
              <a:rPr lang="es-ES" sz="2800" smtClean="0">
                <a:solidFill>
                  <a:srgbClr val="0E2138"/>
                </a:solidFill>
              </a:rPr>
              <a:t>Conclusiones </a:t>
            </a:r>
          </a:p>
          <a:p>
            <a:pPr algn="just" eaLnBrk="1" hangingPunct="1"/>
            <a:r>
              <a:rPr lang="es-ES" sz="2800" smtClean="0">
                <a:solidFill>
                  <a:srgbClr val="0E2138"/>
                </a:solidFill>
              </a:rPr>
              <a:t>A modo de sugerencias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onector"/>
          <p:cNvSpPr/>
          <p:nvPr/>
        </p:nvSpPr>
        <p:spPr>
          <a:xfrm>
            <a:off x="785813" y="1500188"/>
            <a:ext cx="1285875" cy="1285875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800" dirty="0"/>
              <a:t>ASESOR</a:t>
            </a:r>
          </a:p>
        </p:txBody>
      </p:sp>
      <p:sp>
        <p:nvSpPr>
          <p:cNvPr id="5" name="4 Multidocumento"/>
          <p:cNvSpPr/>
          <p:nvPr/>
        </p:nvSpPr>
        <p:spPr>
          <a:xfrm>
            <a:off x="2643188" y="1928813"/>
            <a:ext cx="4071937" cy="4214812"/>
          </a:xfrm>
          <a:prstGeom prst="flowChartMulti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sz="1800">
                <a:solidFill>
                  <a:srgbClr val="000000"/>
                </a:solidFill>
              </a:rPr>
              <a:t>Organización educacional</a:t>
            </a:r>
          </a:p>
          <a:p>
            <a:pPr algn="ctr">
              <a:defRPr/>
            </a:pPr>
            <a:r>
              <a:rPr lang="es-ES" sz="1800">
                <a:solidFill>
                  <a:srgbClr val="000000"/>
                </a:solidFill>
              </a:rPr>
              <a:t>(Docentes)</a:t>
            </a:r>
          </a:p>
        </p:txBody>
      </p:sp>
      <p:sp>
        <p:nvSpPr>
          <p:cNvPr id="8196" name="6 CuadroTexto"/>
          <p:cNvSpPr txBox="1">
            <a:spLocks noChangeArrowheads="1"/>
          </p:cNvSpPr>
          <p:nvPr/>
        </p:nvSpPr>
        <p:spPr bwMode="auto">
          <a:xfrm>
            <a:off x="2857500" y="2286000"/>
            <a:ext cx="607218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>
                <a:latin typeface="Calibri" pitchFamily="34" charset="0"/>
              </a:rPr>
              <a:t>Directivos, Docentes, Profesionales, Estudiantes y familias</a:t>
            </a:r>
          </a:p>
        </p:txBody>
      </p:sp>
      <p:sp>
        <p:nvSpPr>
          <p:cNvPr id="8197" name="7 CuadroTexto"/>
          <p:cNvSpPr txBox="1">
            <a:spLocks noChangeArrowheads="1"/>
          </p:cNvSpPr>
          <p:nvPr/>
        </p:nvSpPr>
        <p:spPr bwMode="auto">
          <a:xfrm>
            <a:off x="3286125" y="2000250"/>
            <a:ext cx="607218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b="1">
                <a:solidFill>
                  <a:srgbClr val="FF0000"/>
                </a:solidFill>
                <a:latin typeface="Calibri" pitchFamily="34" charset="0"/>
              </a:rPr>
              <a:t>CULTURA</a:t>
            </a:r>
            <a:r>
              <a:rPr lang="es-ES" sz="1100">
                <a:latin typeface="Calibri" pitchFamily="34" charset="0"/>
              </a:rPr>
              <a:t>: Sistema de creencias , valores , prejuicios, etc.</a:t>
            </a:r>
          </a:p>
        </p:txBody>
      </p:sp>
      <p:sp>
        <p:nvSpPr>
          <p:cNvPr id="10" name="9 Flecha izquierda y derecha"/>
          <p:cNvSpPr/>
          <p:nvPr/>
        </p:nvSpPr>
        <p:spPr>
          <a:xfrm rot="1744814">
            <a:off x="1616075" y="2470150"/>
            <a:ext cx="1058863" cy="6731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 rot="-2642431">
            <a:off x="1527175" y="2416175"/>
            <a:ext cx="14287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600" b="1">
                <a:solidFill>
                  <a:srgbClr val="0E2138"/>
                </a:solidFill>
                <a:latin typeface="Calibri" pitchFamily="34" charset="0"/>
              </a:rPr>
              <a:t>Proceso de colaboración y trabajo cooperativo</a:t>
            </a:r>
          </a:p>
        </p:txBody>
      </p:sp>
      <p:sp>
        <p:nvSpPr>
          <p:cNvPr id="12" name="11 Flecha curvada hacia la derecha"/>
          <p:cNvSpPr/>
          <p:nvPr/>
        </p:nvSpPr>
        <p:spPr>
          <a:xfrm rot="18876142">
            <a:off x="1422400" y="2708275"/>
            <a:ext cx="700088" cy="268128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>
            <a:spLocks noChangeArrowheads="1"/>
          </p:cNvSpPr>
          <p:nvPr/>
        </p:nvSpPr>
        <p:spPr bwMode="auto">
          <a:xfrm rot="-2642431">
            <a:off x="595313" y="3367088"/>
            <a:ext cx="13811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600" b="1">
                <a:solidFill>
                  <a:srgbClr val="0E2138"/>
                </a:solidFill>
                <a:latin typeface="Calibri" pitchFamily="34" charset="0"/>
              </a:rPr>
              <a:t>Capacita a la  organización educacional y genera procesos</a:t>
            </a:r>
          </a:p>
        </p:txBody>
      </p:sp>
      <p:sp>
        <p:nvSpPr>
          <p:cNvPr id="14" name="13 Flecha curvada hacia la izquierda"/>
          <p:cNvSpPr/>
          <p:nvPr/>
        </p:nvSpPr>
        <p:spPr>
          <a:xfrm flipV="1">
            <a:off x="6286500" y="2857500"/>
            <a:ext cx="1174750" cy="213201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>
            <a:spLocks noChangeArrowheads="1"/>
          </p:cNvSpPr>
          <p:nvPr/>
        </p:nvSpPr>
        <p:spPr bwMode="auto">
          <a:xfrm>
            <a:off x="6215063" y="3786188"/>
            <a:ext cx="15716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800" b="1">
                <a:solidFill>
                  <a:srgbClr val="0E2138"/>
                </a:solidFill>
                <a:latin typeface="Calibri" pitchFamily="34" charset="0"/>
              </a:rPr>
              <a:t>Investigue y solucione sus problemas prácticos</a:t>
            </a:r>
          </a:p>
        </p:txBody>
      </p:sp>
      <p:sp>
        <p:nvSpPr>
          <p:cNvPr id="16" name="15 Flecha abajo"/>
          <p:cNvSpPr/>
          <p:nvPr/>
        </p:nvSpPr>
        <p:spPr>
          <a:xfrm>
            <a:off x="3429000" y="1357313"/>
            <a:ext cx="500063" cy="642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17" name="16 CuadroTexto"/>
          <p:cNvSpPr txBox="1">
            <a:spLocks noChangeArrowheads="1"/>
          </p:cNvSpPr>
          <p:nvPr/>
        </p:nvSpPr>
        <p:spPr bwMode="auto">
          <a:xfrm>
            <a:off x="2286000" y="928688"/>
            <a:ext cx="3000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b="1">
                <a:solidFill>
                  <a:srgbClr val="0E2138"/>
                </a:solidFill>
                <a:latin typeface="Calibri" pitchFamily="34" charset="0"/>
              </a:rPr>
              <a:t>Transformar democrática y paulatinamente</a:t>
            </a:r>
          </a:p>
        </p:txBody>
      </p:sp>
      <p:sp>
        <p:nvSpPr>
          <p:cNvPr id="18" name="17 Flecha a la derecha con muesca"/>
          <p:cNvSpPr/>
          <p:nvPr/>
        </p:nvSpPr>
        <p:spPr>
          <a:xfrm rot="19563676">
            <a:off x="1455738" y="1271588"/>
            <a:ext cx="1189037" cy="714375"/>
          </a:xfrm>
          <a:prstGeom prst="notchedRightArrow">
            <a:avLst>
              <a:gd name="adj1" fmla="val 4669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800" b="1" dirty="0"/>
              <a:t>META</a:t>
            </a:r>
          </a:p>
        </p:txBody>
      </p:sp>
      <p:sp>
        <p:nvSpPr>
          <p:cNvPr id="8207" name="18 CuadroTexto"/>
          <p:cNvSpPr txBox="1">
            <a:spLocks noChangeArrowheads="1"/>
          </p:cNvSpPr>
          <p:nvPr/>
        </p:nvSpPr>
        <p:spPr bwMode="auto">
          <a:xfrm>
            <a:off x="5643563" y="6000750"/>
            <a:ext cx="3524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800">
                <a:solidFill>
                  <a:srgbClr val="0E2138"/>
                </a:solidFill>
              </a:rPr>
              <a:t>(Basado en Guarro Pallás, 2001)</a:t>
            </a:r>
          </a:p>
          <a:p>
            <a:endParaRPr lang="es-CL" sz="1800">
              <a:solidFill>
                <a:srgbClr val="0E2138"/>
              </a:solidFill>
            </a:endParaRPr>
          </a:p>
        </p:txBody>
      </p:sp>
      <p:sp>
        <p:nvSpPr>
          <p:cNvPr id="8208" name="Text Box 17"/>
          <p:cNvSpPr txBox="1">
            <a:spLocks noChangeArrowheads="1"/>
          </p:cNvSpPr>
          <p:nvPr/>
        </p:nvSpPr>
        <p:spPr bwMode="auto">
          <a:xfrm>
            <a:off x="755650" y="26035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400" b="1">
                <a:solidFill>
                  <a:srgbClr val="0E2138"/>
                </a:solidFill>
              </a:rPr>
              <a:t>PROCESO DE ASESORAMIENTO COLABORATIVO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55650" y="260350"/>
            <a:ext cx="7848600" cy="427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CL" sz="2200" b="1" dirty="0">
                <a:solidFill>
                  <a:srgbClr val="0E21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Transformación democrática de la cultura escolar</a:t>
            </a:r>
            <a:endParaRPr lang="es-CL" sz="2200" dirty="0">
              <a:solidFill>
                <a:srgbClr val="0E2138"/>
              </a:solidFill>
              <a:latin typeface="Arial" pitchFamily="34" charset="0"/>
            </a:endParaRPr>
          </a:p>
        </p:txBody>
      </p:sp>
      <p:sp>
        <p:nvSpPr>
          <p:cNvPr id="4" name="3 Flecha abajo"/>
          <p:cNvSpPr/>
          <p:nvPr/>
        </p:nvSpPr>
        <p:spPr>
          <a:xfrm>
            <a:off x="1204913" y="873125"/>
            <a:ext cx="6845300" cy="1079500"/>
          </a:xfrm>
          <a:prstGeom prst="downArrow">
            <a:avLst>
              <a:gd name="adj1" fmla="val 50000"/>
              <a:gd name="adj2" fmla="val 521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2800" b="1" dirty="0"/>
              <a:t>PROCESO DE MEJORA</a:t>
            </a:r>
          </a:p>
        </p:txBody>
      </p:sp>
      <p:graphicFrame>
        <p:nvGraphicFramePr>
          <p:cNvPr id="33827" name="Group 35"/>
          <p:cNvGraphicFramePr>
            <a:graphicFrameLocks noGrp="1"/>
          </p:cNvGraphicFramePr>
          <p:nvPr/>
        </p:nvGraphicFramePr>
        <p:xfrm>
          <a:off x="250825" y="1952625"/>
          <a:ext cx="3673475" cy="4480560"/>
        </p:xfrm>
        <a:graphic>
          <a:graphicData uri="http://schemas.openxmlformats.org/drawingml/2006/table">
            <a:tbl>
              <a:tblPr/>
              <a:tblGrid>
                <a:gridCol w="36734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 dónde queremos llegar?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2138"/>
                          </a:solidFill>
                          <a:effectLst/>
                          <a:latin typeface="Calibri" pitchFamily="34" charset="0"/>
                        </a:rPr>
                        <a:t>Finalidad del cambio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2138"/>
                          </a:solidFill>
                          <a:effectLst/>
                          <a:latin typeface="Calibri" pitchFamily="34" charset="0"/>
                        </a:rPr>
                        <a:t>Asesoramiento colaborativo coherente con sus propios principios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2138"/>
                          </a:solidFill>
                          <a:effectLst/>
                          <a:latin typeface="Calibri" pitchFamily="34" charset="0"/>
                        </a:rPr>
                        <a:t>Explicitar nuestra visión del asunto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2138"/>
                          </a:solidFill>
                          <a:effectLst/>
                          <a:latin typeface="Calibri" pitchFamily="34" charset="0"/>
                        </a:rPr>
                        <a:t>Ofrece  no solo una forma de trabajar sino también una finalidad clara para este trabajo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828" name="Group 36"/>
          <p:cNvGraphicFramePr>
            <a:graphicFrameLocks noGrp="1"/>
          </p:cNvGraphicFramePr>
          <p:nvPr/>
        </p:nvGraphicFramePr>
        <p:xfrm>
          <a:off x="5292725" y="2133600"/>
          <a:ext cx="3600450" cy="4114800"/>
        </p:xfrm>
        <a:graphic>
          <a:graphicData uri="http://schemas.openxmlformats.org/drawingml/2006/table">
            <a:tbl>
              <a:tblPr/>
              <a:tblGrid>
                <a:gridCol w="36004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IDEA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2138"/>
                          </a:solidFill>
                          <a:effectLst/>
                          <a:latin typeface="Calibri" pitchFamily="34" charset="0"/>
                        </a:rPr>
                        <a:t>CLARIDAD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2138"/>
                          </a:solidFill>
                          <a:effectLst/>
                          <a:latin typeface="Calibri" pitchFamily="34" charset="0"/>
                        </a:rPr>
                        <a:t>FORMA Y CONTENIDO DE LA ACTUACIÓN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2138"/>
                          </a:solidFill>
                          <a:effectLst/>
                          <a:latin typeface="Calibri" pitchFamily="34" charset="0"/>
                        </a:rPr>
                        <a:t>SOMETERLA A UN DEBATE Y CRÍTICA PERMANENTE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2138"/>
                          </a:solidFill>
                          <a:effectLst/>
                          <a:latin typeface="Calibri" pitchFamily="34" charset="0"/>
                        </a:rPr>
                        <a:t>ESE HORIZONTE ES: LA TRANSFORMACIÓN DEMOCRÁTICA DE LA CULTURA ESCOLAR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pSp>
        <p:nvGrpSpPr>
          <p:cNvPr id="2" name="12 Grupo"/>
          <p:cNvGrpSpPr>
            <a:grpSpLocks/>
          </p:cNvGrpSpPr>
          <p:nvPr/>
        </p:nvGrpSpPr>
        <p:grpSpPr bwMode="auto">
          <a:xfrm>
            <a:off x="4032250" y="2235200"/>
            <a:ext cx="971550" cy="3694113"/>
            <a:chOff x="4031940" y="2235636"/>
            <a:chExt cx="972108" cy="3693319"/>
          </a:xfrm>
        </p:grpSpPr>
        <p:sp>
          <p:nvSpPr>
            <p:cNvPr id="11" name="10 CuadroTexto"/>
            <p:cNvSpPr txBox="1"/>
            <p:nvPr/>
          </p:nvSpPr>
          <p:spPr>
            <a:xfrm>
              <a:off x="4031940" y="2235636"/>
              <a:ext cx="395515" cy="369331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CL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</a:p>
            <a:p>
              <a:pPr>
                <a:defRPr/>
              </a:pPr>
              <a:r>
                <a:rPr lang="es-CL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</a:p>
            <a:p>
              <a:pPr>
                <a:defRPr/>
              </a:pPr>
              <a:r>
                <a:rPr lang="es-CL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</a:t>
              </a:r>
            </a:p>
            <a:p>
              <a:pPr>
                <a:defRPr/>
              </a:pPr>
              <a:r>
                <a:rPr lang="es-CL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</a:p>
            <a:p>
              <a:pPr>
                <a:defRPr/>
              </a:pPr>
              <a:r>
                <a:rPr lang="es-CL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</a:t>
              </a:r>
            </a:p>
            <a:p>
              <a:pPr>
                <a:defRPr/>
              </a:pPr>
              <a:r>
                <a:rPr lang="es-CL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</a:t>
              </a:r>
            </a:p>
            <a:p>
              <a:pPr>
                <a:defRPr/>
              </a:pPr>
              <a:r>
                <a:rPr lang="es-CL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</a:p>
            <a:p>
              <a:pPr>
                <a:defRPr/>
              </a:pPr>
              <a:r>
                <a:rPr lang="es-CL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</a:t>
              </a:r>
            </a:p>
            <a:p>
              <a:pPr>
                <a:defRPr/>
              </a:pPr>
              <a:r>
                <a:rPr lang="es-CL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</a:t>
              </a:r>
            </a:p>
            <a:p>
              <a:pPr>
                <a:defRPr/>
              </a:pPr>
              <a:r>
                <a:rPr lang="es-CL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</a:t>
              </a:r>
            </a:p>
            <a:p>
              <a:pPr>
                <a:defRPr/>
              </a:pPr>
              <a:r>
                <a:rPr lang="es-CL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</a:t>
              </a:r>
            </a:p>
            <a:p>
              <a:pPr>
                <a:defRPr/>
              </a:pPr>
              <a:r>
                <a:rPr lang="es-CL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</a:t>
              </a:r>
            </a:p>
            <a:p>
              <a:pPr>
                <a:defRPr/>
              </a:pPr>
              <a:r>
                <a:rPr lang="es-CL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</a:t>
              </a: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4608534" y="2276902"/>
              <a:ext cx="395514" cy="338699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CL" sz="1800" b="1">
                  <a:solidFill>
                    <a:srgbClr val="0E213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C</a:t>
              </a:r>
            </a:p>
            <a:p>
              <a:pPr>
                <a:defRPr/>
              </a:pPr>
              <a:r>
                <a:rPr lang="es-CL" sz="1800" b="1">
                  <a:solidFill>
                    <a:srgbClr val="0E213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O</a:t>
              </a:r>
            </a:p>
            <a:p>
              <a:pPr>
                <a:defRPr/>
              </a:pPr>
              <a:r>
                <a:rPr lang="es-CL" sz="1800" b="1">
                  <a:solidFill>
                    <a:srgbClr val="0E213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L</a:t>
              </a:r>
            </a:p>
            <a:p>
              <a:pPr>
                <a:defRPr/>
              </a:pPr>
              <a:r>
                <a:rPr lang="es-CL" sz="1800" b="1">
                  <a:solidFill>
                    <a:srgbClr val="0E213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A</a:t>
              </a:r>
            </a:p>
            <a:p>
              <a:pPr>
                <a:defRPr/>
              </a:pPr>
              <a:r>
                <a:rPr lang="es-CL" sz="1800" b="1">
                  <a:solidFill>
                    <a:srgbClr val="0E213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B</a:t>
              </a:r>
            </a:p>
            <a:p>
              <a:pPr>
                <a:defRPr/>
              </a:pPr>
              <a:r>
                <a:rPr lang="es-CL" sz="1800" b="1">
                  <a:solidFill>
                    <a:srgbClr val="0E213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O</a:t>
              </a:r>
            </a:p>
            <a:p>
              <a:pPr>
                <a:defRPr/>
              </a:pPr>
              <a:r>
                <a:rPr lang="es-CL" sz="1800" b="1">
                  <a:solidFill>
                    <a:srgbClr val="0E213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R</a:t>
              </a:r>
            </a:p>
            <a:p>
              <a:pPr>
                <a:defRPr/>
              </a:pPr>
              <a:r>
                <a:rPr lang="es-CL" sz="1800" b="1">
                  <a:solidFill>
                    <a:srgbClr val="0E213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A</a:t>
              </a:r>
            </a:p>
            <a:p>
              <a:pPr>
                <a:defRPr/>
              </a:pPr>
              <a:r>
                <a:rPr lang="es-CL" sz="1800" b="1">
                  <a:solidFill>
                    <a:srgbClr val="0E213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T</a:t>
              </a:r>
            </a:p>
            <a:p>
              <a:pPr>
                <a:defRPr/>
              </a:pPr>
              <a:r>
                <a:rPr lang="es-CL" sz="1800" b="1">
                  <a:solidFill>
                    <a:srgbClr val="0E213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I</a:t>
              </a:r>
            </a:p>
            <a:p>
              <a:pPr>
                <a:defRPr/>
              </a:pPr>
              <a:r>
                <a:rPr lang="es-CL" sz="1800" b="1">
                  <a:solidFill>
                    <a:srgbClr val="0E213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V</a:t>
              </a:r>
            </a:p>
            <a:p>
              <a:pPr>
                <a:defRPr/>
              </a:pPr>
              <a:r>
                <a:rPr lang="es-CL" sz="1800" b="1">
                  <a:solidFill>
                    <a:srgbClr val="0E213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O</a:t>
              </a:r>
            </a:p>
          </p:txBody>
        </p:sp>
      </p:grpSp>
      <p:sp>
        <p:nvSpPr>
          <p:cNvPr id="9249" name="18 CuadroTexto"/>
          <p:cNvSpPr txBox="1">
            <a:spLocks noChangeArrowheads="1"/>
          </p:cNvSpPr>
          <p:nvPr/>
        </p:nvSpPr>
        <p:spPr bwMode="auto">
          <a:xfrm>
            <a:off x="5619750" y="6216650"/>
            <a:ext cx="3524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800">
                <a:solidFill>
                  <a:srgbClr val="0E2138"/>
                </a:solidFill>
              </a:rPr>
              <a:t>(Basado en Guarro Pallás, 2001)</a:t>
            </a:r>
          </a:p>
          <a:p>
            <a:endParaRPr lang="es-CL" sz="1800">
              <a:solidFill>
                <a:srgbClr val="0E213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692275" y="333375"/>
            <a:ext cx="2303463" cy="8302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2400" b="1" dirty="0">
                <a:solidFill>
                  <a:prstClr val="black"/>
                </a:solidFill>
                <a:latin typeface="Calibri"/>
              </a:rPr>
              <a:t>Trabajo Colaborativo</a:t>
            </a:r>
            <a:endParaRPr lang="es-CL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63938" y="1628775"/>
            <a:ext cx="1655762" cy="4000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CL" b="1" dirty="0">
                <a:solidFill>
                  <a:prstClr val="black"/>
                </a:solidFill>
                <a:latin typeface="Calibri"/>
              </a:rPr>
              <a:t>Inacabado</a:t>
            </a:r>
            <a:endParaRPr lang="es-CL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0825" y="1557338"/>
            <a:ext cx="1657350" cy="7080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CL" b="1" dirty="0">
                <a:solidFill>
                  <a:prstClr val="black"/>
                </a:solidFill>
                <a:latin typeface="Calibri"/>
              </a:rPr>
              <a:t>Proceso de Construcción</a:t>
            </a:r>
            <a:endParaRPr lang="es-CL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24075" y="2781300"/>
            <a:ext cx="1655763" cy="20304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CL" sz="1800" b="1" dirty="0">
                <a:solidFill>
                  <a:prstClr val="black"/>
                </a:solidFill>
                <a:latin typeface="Calibri"/>
              </a:rPr>
              <a:t>Compromisos</a:t>
            </a:r>
          </a:p>
          <a:p>
            <a:pPr>
              <a:defRPr/>
            </a:pPr>
            <a:r>
              <a:rPr lang="es-CL" sz="1800" b="1" dirty="0">
                <a:solidFill>
                  <a:prstClr val="black"/>
                </a:solidFill>
                <a:latin typeface="Calibri"/>
              </a:rPr>
              <a:t>Tareas</a:t>
            </a:r>
          </a:p>
          <a:p>
            <a:pPr>
              <a:defRPr/>
            </a:pPr>
            <a:r>
              <a:rPr lang="es-CL" sz="1800" b="1" dirty="0">
                <a:solidFill>
                  <a:prstClr val="black"/>
                </a:solidFill>
                <a:latin typeface="Calibri"/>
              </a:rPr>
              <a:t>Finalidad</a:t>
            </a:r>
          </a:p>
          <a:p>
            <a:pPr>
              <a:defRPr/>
            </a:pPr>
            <a:r>
              <a:rPr lang="es-CL" sz="1800" b="1" dirty="0">
                <a:solidFill>
                  <a:prstClr val="black"/>
                </a:solidFill>
                <a:latin typeface="Calibri"/>
              </a:rPr>
              <a:t>Apoyo</a:t>
            </a:r>
          </a:p>
          <a:p>
            <a:pPr>
              <a:defRPr/>
            </a:pPr>
            <a:r>
              <a:rPr lang="es-CL" sz="1800" b="1" dirty="0">
                <a:solidFill>
                  <a:prstClr val="black"/>
                </a:solidFill>
                <a:latin typeface="Calibri"/>
              </a:rPr>
              <a:t>Recursos</a:t>
            </a:r>
          </a:p>
          <a:p>
            <a:pPr>
              <a:defRPr/>
            </a:pPr>
            <a:r>
              <a:rPr lang="es-CL" sz="1800" b="1" dirty="0">
                <a:solidFill>
                  <a:prstClr val="black"/>
                </a:solidFill>
                <a:latin typeface="Calibri"/>
              </a:rPr>
              <a:t>Tiempo</a:t>
            </a:r>
          </a:p>
          <a:p>
            <a:pPr>
              <a:defRPr/>
            </a:pPr>
            <a:r>
              <a:rPr lang="es-CL" sz="1800" b="1" dirty="0">
                <a:solidFill>
                  <a:prstClr val="black"/>
                </a:solidFill>
                <a:latin typeface="Calibri"/>
              </a:rPr>
              <a:t>Etc.</a:t>
            </a:r>
            <a:endParaRPr lang="es-CL" sz="1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443663" y="404813"/>
            <a:ext cx="865187" cy="36988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CL" sz="1800" b="1" dirty="0">
                <a:solidFill>
                  <a:prstClr val="black"/>
                </a:solidFill>
                <a:latin typeface="Calibri"/>
              </a:rPr>
              <a:t>Asesor</a:t>
            </a:r>
            <a:endParaRPr lang="es-CL" sz="1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7164388" y="908050"/>
            <a:ext cx="10795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600">
                <a:solidFill>
                  <a:srgbClr val="000000"/>
                </a:solidFill>
                <a:latin typeface="Calibri" pitchFamily="34" charset="0"/>
              </a:rPr>
              <a:t>Su Labor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724525" y="1628775"/>
            <a:ext cx="863600" cy="923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1800" b="1" dirty="0">
                <a:solidFill>
                  <a:prstClr val="black"/>
                </a:solidFill>
                <a:latin typeface="Calibri"/>
              </a:rPr>
              <a:t>No realiza recetas</a:t>
            </a:r>
            <a:endParaRPr lang="es-CL" sz="1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372225" y="2708275"/>
            <a:ext cx="2160588" cy="101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CL" b="1" dirty="0">
                <a:solidFill>
                  <a:prstClr val="black"/>
                </a:solidFill>
                <a:latin typeface="Calibri"/>
              </a:rPr>
              <a:t>Construir en conjunto con el centro</a:t>
            </a:r>
            <a:endParaRPr lang="es-CL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580063" y="4292600"/>
            <a:ext cx="1439862" cy="3698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CL" sz="1800" b="1" dirty="0">
                <a:solidFill>
                  <a:prstClr val="black"/>
                </a:solidFill>
                <a:latin typeface="Calibri"/>
              </a:rPr>
              <a:t>Cooperación</a:t>
            </a:r>
            <a:endParaRPr lang="es-CL" sz="1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7092950" y="4292600"/>
            <a:ext cx="1295400" cy="3698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CL" sz="1800" b="1" dirty="0">
                <a:solidFill>
                  <a:prstClr val="black"/>
                </a:solidFill>
                <a:latin typeface="Calibri"/>
              </a:rPr>
              <a:t>Adaptación</a:t>
            </a:r>
            <a:endParaRPr lang="es-CL" sz="1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227763" y="5373688"/>
            <a:ext cx="1728787" cy="13223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CL" b="1" dirty="0">
                <a:solidFill>
                  <a:prstClr val="black"/>
                </a:solidFill>
                <a:latin typeface="Calibri"/>
              </a:rPr>
              <a:t>Trabajo en equipo entre la Comunidad Escolar</a:t>
            </a:r>
            <a:endParaRPr lang="es-CL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476375" y="5661025"/>
            <a:ext cx="4103688" cy="10779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i="1" dirty="0">
                <a:solidFill>
                  <a:prstClr val="black"/>
                </a:solidFill>
                <a:latin typeface="Calibri"/>
              </a:rPr>
              <a:t>Generación de una Cultura Colaborativa</a:t>
            </a:r>
            <a:endParaRPr lang="es-CL" sz="3200" b="1" i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124075" y="2276475"/>
            <a:ext cx="1655763" cy="4000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CL" b="1" dirty="0">
                <a:solidFill>
                  <a:prstClr val="black"/>
                </a:solidFill>
                <a:latin typeface="Calibri"/>
              </a:rPr>
              <a:t>Elementos</a:t>
            </a:r>
            <a:endParaRPr lang="es-CL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9" name="18 Conector recto de flecha"/>
          <p:cNvCxnSpPr/>
          <p:nvPr/>
        </p:nvCxnSpPr>
        <p:spPr>
          <a:xfrm flipH="1">
            <a:off x="1619250" y="1196975"/>
            <a:ext cx="360363" cy="2873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2700338" y="1268413"/>
            <a:ext cx="0" cy="7921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3563938" y="1268413"/>
            <a:ext cx="360362" cy="2889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6948488" y="908050"/>
            <a:ext cx="0" cy="165735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flipH="1">
            <a:off x="6443663" y="908050"/>
            <a:ext cx="296862" cy="63976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>
            <a:off x="7524750" y="3716338"/>
            <a:ext cx="215900" cy="50482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 flipH="1">
            <a:off x="6372225" y="3789363"/>
            <a:ext cx="360363" cy="4318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Flecha abajo"/>
          <p:cNvSpPr/>
          <p:nvPr/>
        </p:nvSpPr>
        <p:spPr>
          <a:xfrm>
            <a:off x="6875463" y="4797425"/>
            <a:ext cx="433387" cy="431800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>
              <a:solidFill>
                <a:prstClr val="white"/>
              </a:solidFill>
            </a:endParaRPr>
          </a:p>
        </p:txBody>
      </p:sp>
      <p:sp>
        <p:nvSpPr>
          <p:cNvPr id="10263" name="18 CuadroTexto"/>
          <p:cNvSpPr txBox="1">
            <a:spLocks noChangeArrowheads="1"/>
          </p:cNvSpPr>
          <p:nvPr/>
        </p:nvSpPr>
        <p:spPr bwMode="auto">
          <a:xfrm>
            <a:off x="6405563" y="6572250"/>
            <a:ext cx="295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400">
                <a:solidFill>
                  <a:srgbClr val="0E2138"/>
                </a:solidFill>
              </a:rPr>
              <a:t>(Basado en Guarro Pallás, 2001)</a:t>
            </a:r>
          </a:p>
          <a:p>
            <a:endParaRPr lang="es-CL" sz="1800">
              <a:solidFill>
                <a:srgbClr val="0E213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6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  <p:bldP spid="17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0" y="3429000"/>
            <a:ext cx="2357438" cy="500063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/>
              <a:t>ACCIÓN DISCURSIVA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4643438" y="3429000"/>
            <a:ext cx="2357437" cy="500063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/>
              <a:t>CRITERIO</a:t>
            </a:r>
          </a:p>
          <a:p>
            <a:pPr algn="ctr">
              <a:defRPr/>
            </a:pPr>
            <a:r>
              <a:rPr lang="es-CL" b="1" dirty="0"/>
              <a:t> para construir</a:t>
            </a:r>
          </a:p>
        </p:txBody>
      </p:sp>
      <p:sp>
        <p:nvSpPr>
          <p:cNvPr id="13" name="12 Paralelogramo"/>
          <p:cNvSpPr/>
          <p:nvPr/>
        </p:nvSpPr>
        <p:spPr>
          <a:xfrm>
            <a:off x="785786" y="3929066"/>
            <a:ext cx="1214446" cy="2928934"/>
          </a:xfrm>
          <a:prstGeom prst="parallelogram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defRPr/>
            </a:pPr>
            <a:r>
              <a:rPr lang="es-CL" sz="3200" b="1" dirty="0"/>
              <a:t>ASESOR</a:t>
            </a:r>
          </a:p>
        </p:txBody>
      </p:sp>
      <p:sp>
        <p:nvSpPr>
          <p:cNvPr id="17" name="16 Paralelogramo"/>
          <p:cNvSpPr/>
          <p:nvPr/>
        </p:nvSpPr>
        <p:spPr>
          <a:xfrm rot="20847375">
            <a:off x="7953375" y="3771900"/>
            <a:ext cx="850900" cy="3216275"/>
          </a:xfrm>
          <a:prstGeom prst="parallelogram">
            <a:avLst>
              <a:gd name="adj" fmla="val 1624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" anchor="ctr"/>
          <a:lstStyle/>
          <a:p>
            <a:pPr algn="ctr">
              <a:defRPr/>
            </a:pPr>
            <a:r>
              <a:rPr lang="es-CL" sz="3200" b="1" dirty="0"/>
              <a:t>CENTRO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2357438" y="3429000"/>
            <a:ext cx="2357437" cy="500063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/>
              <a:t>TAREAS POR ESCRITO</a:t>
            </a:r>
          </a:p>
        </p:txBody>
      </p:sp>
      <p:sp>
        <p:nvSpPr>
          <p:cNvPr id="21" name="20 Nube"/>
          <p:cNvSpPr/>
          <p:nvPr/>
        </p:nvSpPr>
        <p:spPr>
          <a:xfrm>
            <a:off x="3143250" y="0"/>
            <a:ext cx="5786438" cy="2428875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CL" sz="2400" b="1" dirty="0"/>
          </a:p>
          <a:p>
            <a:pPr algn="ctr">
              <a:defRPr/>
            </a:pPr>
            <a:r>
              <a:rPr lang="es-CL" sz="2400" b="1" dirty="0"/>
              <a:t>Generación de procesos generales y específicos  y, actitudes para la participación dentro del centro. </a:t>
            </a:r>
          </a:p>
          <a:p>
            <a:pPr algn="ctr">
              <a:defRPr/>
            </a:pPr>
            <a:endParaRPr lang="es-CL" dirty="0"/>
          </a:p>
        </p:txBody>
      </p:sp>
      <p:sp>
        <p:nvSpPr>
          <p:cNvPr id="22" name="21 Nube"/>
          <p:cNvSpPr/>
          <p:nvPr/>
        </p:nvSpPr>
        <p:spPr>
          <a:xfrm>
            <a:off x="-5786438" y="1000125"/>
            <a:ext cx="5786438" cy="2428875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CL" sz="2400" b="1" dirty="0"/>
          </a:p>
          <a:p>
            <a:pPr algn="ctr">
              <a:defRPr/>
            </a:pPr>
            <a:r>
              <a:rPr lang="es-CL" sz="2400" b="1" dirty="0"/>
              <a:t>Propende el trabajo colaborativo por sobre el individual.</a:t>
            </a:r>
          </a:p>
          <a:p>
            <a:pPr algn="ctr">
              <a:defRPr/>
            </a:pPr>
            <a:endParaRPr lang="es-CL" dirty="0"/>
          </a:p>
        </p:txBody>
      </p:sp>
      <p:sp>
        <p:nvSpPr>
          <p:cNvPr id="12" name="11 Rectángulo"/>
          <p:cNvSpPr/>
          <p:nvPr/>
        </p:nvSpPr>
        <p:spPr>
          <a:xfrm>
            <a:off x="6786563" y="3429000"/>
            <a:ext cx="2357437" cy="500063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400" b="1" dirty="0"/>
              <a:t>AUTONOMÍA, participación, implicación compromiso</a:t>
            </a:r>
            <a:endParaRPr lang="es-CL" b="1" dirty="0"/>
          </a:p>
        </p:txBody>
      </p:sp>
      <p:sp>
        <p:nvSpPr>
          <p:cNvPr id="23" name="22 Arco de bloque"/>
          <p:cNvSpPr/>
          <p:nvPr/>
        </p:nvSpPr>
        <p:spPr>
          <a:xfrm>
            <a:off x="1500166" y="3929066"/>
            <a:ext cx="6858048" cy="5679285"/>
          </a:xfrm>
          <a:prstGeom prst="blockArc">
            <a:avLst>
              <a:gd name="adj1" fmla="val 10725692"/>
              <a:gd name="adj2" fmla="val 85745"/>
              <a:gd name="adj3" fmla="val 1607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prstTxWarp prst="textArchUpPour">
              <a:avLst/>
            </a:prstTxWarp>
          </a:bodyPr>
          <a:lstStyle/>
          <a:p>
            <a:pPr algn="ctr">
              <a:defRPr/>
            </a:pPr>
            <a:r>
              <a:rPr lang="es-CL" dirty="0"/>
              <a:t>cultura organizativa y profesional, </a:t>
            </a:r>
          </a:p>
          <a:p>
            <a:pPr algn="ctr">
              <a:defRPr/>
            </a:pPr>
            <a:r>
              <a:rPr lang="es-CL" dirty="0"/>
              <a:t>apoyo mutuo y de reflexión frente al cambio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1275" name="12 CuadroTexto"/>
          <p:cNvSpPr txBox="1">
            <a:spLocks noChangeArrowheads="1"/>
          </p:cNvSpPr>
          <p:nvPr/>
        </p:nvSpPr>
        <p:spPr bwMode="auto">
          <a:xfrm>
            <a:off x="0" y="0"/>
            <a:ext cx="2887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200">
                <a:solidFill>
                  <a:srgbClr val="254061"/>
                </a:solidFill>
              </a:rPr>
              <a:t>             Basado en Guarro Pallás, 2001</a:t>
            </a:r>
          </a:p>
          <a:p>
            <a:endParaRPr lang="es-CL" sz="1200">
              <a:solidFill>
                <a:srgbClr val="25406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424 0.43492 C 0.31163 0.42174 0.30608 0.40694 0.31406 0.39445 C 0.31719 0.38104 0.3191 0.3718 0.32743 0.36232 C 0.3283 0.34659 0.32552 0.3637 0.33021 0.34844 C 0.33559 0.32902 0.33958 0.31307 0.34653 0.2948 C 0.34948 0.28879 0.35208 0.28185 0.35538 0.2763 C 0.35747 0.27237 0.36181 0.26613 0.36267 0.26567 C 0.36806 0.2518 0.37552 0.24578 0.38507 0.23654 C 0.38785 0.2326 0.39549 0.22336 0.39688 0.21989 C 0.39896 0.21457 0.39948 0.2118 0.40313 0.2081 C 0.40712 0.20255 0.41181 0.19908 0.41719 0.19492 C 0.4191 0.19075 0.42135 0.18775 0.42361 0.18451 C 0.42865 0.17619 0.42674 0.1711 0.43212 0.16532 C 0.43837 0.15977 0.44514 0.15422 0.45174 0.14844 C 0.4849 0.10891 0.45903 0.13711 0.53663 0.07931 C 0.54913 0.07029 0.56094 0.06104 0.57309 0.05272 C 0.58299 0.04532 0.59618 0.05573 0.60712 0.05203 C 0.61493 0.05457 0.62344 0.05619 0.63177 0.05596 C 0.64132 0.0622 0.63229 0.05827 0.64167 0.0585 C 0.64566 0.05804 0.65365 0.05827 0.65382 0.05873 C 0.65486 0.05896 0.65695 0.06104 0.65885 0.06104 C 0.66233 0.06174 0.66997 0.06151 0.67066 0.06151 C 0.68438 0.07723 0.69306 0.07977 0.71302 0.08023 C 0.7151 0.08047 0.71632 0.0807 0.71806 0.08116 C 0.72066 0.0807 0.72292 0.0807 0.72413 0.08116 C 0.72656 0.08116 0.73004 0.08139 0.73073 0.08116 C 0.74497 0.08948 0.72726 0.0807 0.74045 0.08208 C 0.74254 0.08324 0.74375 0.08532 0.74549 0.08532 C 0.7526 0.08648 0.76198 0.08763 0.76979 0.0881 C 0.78507 0.09688 0.76493 0.08717 0.78004 0.08948 C 0.78177 0.08948 0.78316 0.09249 0.7849 0.09249 C 0.78681 0.09341 0.78854 0.09133 0.7901 0.0911 C 0.79618 0.08995 0.80174 0.08902 0.80833 0.0881 C 0.81406 0.09041 0.8276 0.09665 0.83438 0.09619 C 0.84583 0.09526 0.8559 0.08856 0.86701 0.08324 C 0.87969 0.077 0.89323 0.07122 0.90608 0.06405 C 0.90868 0.06104 0.9125 0.05804 0.91493 0.05457 C 0.91719 0.05203 0.91945 0.03815 0.92118 0.0326 C 0.9217 0.03006 0.92188 0.02775 0.92274 0.02474 C 0.92396 0.02012 0.9276 0.01156 0.92847 0.01087 C 0.92969 -0.01133 0.92656 0.01734 0.93229 -0.00185 C 0.93698 -0.01757 0.92708 -0.00115 0.93507 -0.01549 C 0.94028 -0.02566 0.94896 -0.03422 0.95139 -0.04555 C 0.95313 -0.05387 0.95417 -0.06219 0.95625 -0.07029 C 0.95868 -0.07722 0.9632 -0.09086 0.96354 -0.08994 C 0.96441 -0.10173 0.96788 -0.11052 0.97066 -0.12023 C 0.97622 -0.13919 0.98299 -0.15838 0.9967 -0.16901 " pathEditMode="relative" rAng="-1833246" ptsTypes="ffffffffffffffffffffffffffffffffffffffffffffffA">
                                      <p:cBhvr>
                                        <p:cTn id="47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6" y="-3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7" grpId="0" animBg="1"/>
      <p:bldP spid="19" grpId="0" animBg="1"/>
      <p:bldP spid="22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title"/>
          </p:nvPr>
        </p:nvSpPr>
        <p:spPr>
          <a:xfrm>
            <a:off x="1214438" y="0"/>
            <a:ext cx="6786562" cy="857250"/>
          </a:xfrm>
          <a:ln w="38100">
            <a:solidFill>
              <a:srgbClr val="00B050"/>
            </a:solidFill>
          </a:ln>
        </p:spPr>
        <p:txBody>
          <a:bodyPr/>
          <a:lstStyle/>
          <a:p>
            <a:pPr eaLnBrk="1" hangingPunct="1"/>
            <a:r>
              <a:rPr lang="es-ES_tradnl" smtClean="0">
                <a:solidFill>
                  <a:srgbClr val="002060"/>
                </a:solidFill>
              </a:rPr>
              <a:t>Capacitación del centro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678657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4 Grupo"/>
          <p:cNvGrpSpPr>
            <a:grpSpLocks/>
          </p:cNvGrpSpPr>
          <p:nvPr/>
        </p:nvGrpSpPr>
        <p:grpSpPr bwMode="auto">
          <a:xfrm>
            <a:off x="6143625" y="714375"/>
            <a:ext cx="3000375" cy="2413000"/>
            <a:chOff x="2487685" y="356664"/>
            <a:chExt cx="1912396" cy="191239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" name="5 Elipse"/>
            <p:cNvSpPr/>
            <p:nvPr/>
          </p:nvSpPr>
          <p:spPr>
            <a:xfrm>
              <a:off x="2487685" y="356664"/>
              <a:ext cx="1912396" cy="191239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Elipse 4"/>
            <p:cNvSpPr/>
            <p:nvPr/>
          </p:nvSpPr>
          <p:spPr>
            <a:xfrm>
              <a:off x="2578751" y="635974"/>
              <a:ext cx="1684730" cy="158905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5560" tIns="35560" rIns="35560" bIns="3556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_tradnl" sz="1800" b="1" dirty="0">
                  <a:solidFill>
                    <a:prstClr val="black"/>
                  </a:solidFill>
                </a:rPr>
                <a:t>Auto revisión  crítica. Análisis de Misión, los problemas y  logros. Prioridad. Comprensión.</a:t>
              </a:r>
            </a:p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_tradnl" sz="1800" b="1" dirty="0">
                  <a:solidFill>
                    <a:prstClr val="black"/>
                  </a:solidFill>
                </a:rPr>
                <a:t>Identificar  ámbitos de mejora.</a:t>
              </a:r>
            </a:p>
          </p:txBody>
        </p:sp>
      </p:grpSp>
      <p:sp>
        <p:nvSpPr>
          <p:cNvPr id="12293" name="7 CuadroTexto"/>
          <p:cNvSpPr txBox="1">
            <a:spLocks noChangeArrowheads="1"/>
          </p:cNvSpPr>
          <p:nvPr/>
        </p:nvSpPr>
        <p:spPr bwMode="auto">
          <a:xfrm>
            <a:off x="6786563" y="5786438"/>
            <a:ext cx="23574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>
                <a:solidFill>
                  <a:srgbClr val="254061"/>
                </a:solidFill>
              </a:rPr>
              <a:t>Colabora con otros centros </a:t>
            </a:r>
            <a:r>
              <a:rPr lang="es-ES_tradnl" sz="1600">
                <a:solidFill>
                  <a:srgbClr val="254061"/>
                </a:solidFill>
              </a:rPr>
              <a:t>(Gairín, 2003)</a:t>
            </a:r>
            <a:endParaRPr lang="es-CL" sz="1600">
              <a:solidFill>
                <a:srgbClr val="254061"/>
              </a:solidFill>
            </a:endParaRPr>
          </a:p>
        </p:txBody>
      </p:sp>
      <p:sp>
        <p:nvSpPr>
          <p:cNvPr id="9" name="8 Flecha abajo"/>
          <p:cNvSpPr/>
          <p:nvPr/>
        </p:nvSpPr>
        <p:spPr>
          <a:xfrm>
            <a:off x="7358063" y="3143250"/>
            <a:ext cx="357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>
              <a:solidFill>
                <a:prstClr val="white"/>
              </a:solidFill>
            </a:endParaRPr>
          </a:p>
        </p:txBody>
      </p:sp>
      <p:sp>
        <p:nvSpPr>
          <p:cNvPr id="10" name="9 Más"/>
          <p:cNvSpPr/>
          <p:nvPr/>
        </p:nvSpPr>
        <p:spPr>
          <a:xfrm>
            <a:off x="571500" y="3571875"/>
            <a:ext cx="642938" cy="557213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>
              <a:solidFill>
                <a:prstClr val="white"/>
              </a:solidFill>
            </a:endParaRPr>
          </a:p>
        </p:txBody>
      </p:sp>
      <p:sp>
        <p:nvSpPr>
          <p:cNvPr id="11" name="10 Menos"/>
          <p:cNvSpPr/>
          <p:nvPr/>
        </p:nvSpPr>
        <p:spPr>
          <a:xfrm>
            <a:off x="4143375" y="0"/>
            <a:ext cx="2643188" cy="3000375"/>
          </a:xfrm>
          <a:prstGeom prst="mathMinu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L" sz="1600" dirty="0">
                <a:solidFill>
                  <a:prstClr val="black"/>
                </a:solidFill>
              </a:rPr>
              <a:t>Max. Dificultad Implicación Grupo</a:t>
            </a:r>
            <a:r>
              <a:rPr lang="es-CL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12297" name="11 CuadroTexto"/>
          <p:cNvSpPr txBox="1">
            <a:spLocks noChangeArrowheads="1"/>
          </p:cNvSpPr>
          <p:nvPr/>
        </p:nvSpPr>
        <p:spPr bwMode="auto">
          <a:xfrm rot="-1384627">
            <a:off x="3032125" y="2317750"/>
            <a:ext cx="27860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>
                <a:solidFill>
                  <a:srgbClr val="17375E"/>
                </a:solidFill>
              </a:rPr>
              <a:t>Asesoría colaborativa</a:t>
            </a:r>
            <a:endParaRPr lang="es-CL">
              <a:solidFill>
                <a:srgbClr val="17375E"/>
              </a:solidFill>
            </a:endParaRPr>
          </a:p>
        </p:txBody>
      </p:sp>
      <p:sp>
        <p:nvSpPr>
          <p:cNvPr id="12298" name="12 CuadroTexto"/>
          <p:cNvSpPr txBox="1">
            <a:spLocks noChangeArrowheads="1"/>
          </p:cNvSpPr>
          <p:nvPr/>
        </p:nvSpPr>
        <p:spPr bwMode="auto">
          <a:xfrm>
            <a:off x="6715125" y="6396038"/>
            <a:ext cx="21542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200">
                <a:solidFill>
                  <a:srgbClr val="254061"/>
                </a:solidFill>
              </a:rPr>
              <a:t>              Guarro Pallás, 2001</a:t>
            </a:r>
          </a:p>
          <a:p>
            <a:endParaRPr lang="es-CL" sz="1200">
              <a:solidFill>
                <a:srgbClr val="25406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57158" y="1285860"/>
            <a:ext cx="3952684" cy="123110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s-CL" sz="1800" b="1" dirty="0">
                <a:solidFill>
                  <a:prstClr val="black"/>
                </a:solidFill>
              </a:rPr>
              <a:t>Depende del clima de trabajo </a:t>
            </a:r>
          </a:p>
          <a:p>
            <a:pPr algn="ctr">
              <a:defRPr/>
            </a:pPr>
            <a:r>
              <a:rPr lang="es-CL" sz="1800" b="1" dirty="0">
                <a:solidFill>
                  <a:prstClr val="black"/>
                </a:solidFill>
              </a:rPr>
              <a:t>que se vaya construyendo.</a:t>
            </a:r>
          </a:p>
          <a:p>
            <a:pPr algn="ctr">
              <a:defRPr/>
            </a:pPr>
            <a:r>
              <a:rPr lang="es-CL" sz="1800" b="1" dirty="0">
                <a:solidFill>
                  <a:prstClr val="black"/>
                </a:solidFill>
              </a:rPr>
              <a:t>Creación  y mantención de condiciones.</a:t>
            </a:r>
          </a:p>
          <a:p>
            <a:pPr algn="ctr">
              <a:defRPr/>
            </a:pPr>
            <a:r>
              <a:rPr lang="es-CL" sz="1800" b="1" dirty="0">
                <a:solidFill>
                  <a:prstClr val="black"/>
                </a:solidFill>
              </a:rPr>
              <a:t>Legitimación. Manejo emocional.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0" y="6396038"/>
            <a:ext cx="6662738" cy="46196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s-CL" sz="2400" b="1" dirty="0">
                <a:solidFill>
                  <a:prstClr val="black"/>
                </a:solidFill>
              </a:rPr>
              <a:t>Construcción de la Autonomía solidaria del Centro.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6488113" y="3643313"/>
            <a:ext cx="2716212" cy="20923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s-CL" sz="1800" b="1" dirty="0">
                <a:solidFill>
                  <a:prstClr val="black"/>
                </a:solidFill>
              </a:rPr>
              <a:t>Preparar al centro</a:t>
            </a:r>
          </a:p>
          <a:p>
            <a:pPr algn="ctr">
              <a:defRPr/>
            </a:pPr>
            <a:r>
              <a:rPr lang="es-CL" sz="1800" b="1" dirty="0">
                <a:solidFill>
                  <a:prstClr val="black"/>
                </a:solidFill>
              </a:rPr>
              <a:t>para la intervención. </a:t>
            </a:r>
          </a:p>
          <a:p>
            <a:pPr algn="ctr">
              <a:defRPr/>
            </a:pPr>
            <a:r>
              <a:rPr lang="es-CL" sz="1800" b="1" dirty="0">
                <a:solidFill>
                  <a:prstClr val="black"/>
                </a:solidFill>
              </a:rPr>
              <a:t>Momento crítico</a:t>
            </a:r>
          </a:p>
          <a:p>
            <a:pPr algn="ctr">
              <a:defRPr/>
            </a:pPr>
            <a:r>
              <a:rPr lang="es-CL" sz="1800" b="1" dirty="0">
                <a:solidFill>
                  <a:prstClr val="black"/>
                </a:solidFill>
              </a:rPr>
              <a:t>Apoyo interno.</a:t>
            </a:r>
          </a:p>
          <a:p>
            <a:pPr algn="ctr">
              <a:defRPr/>
            </a:pPr>
            <a:r>
              <a:rPr lang="es-CL" sz="1800" b="1" dirty="0">
                <a:solidFill>
                  <a:prstClr val="black"/>
                </a:solidFill>
              </a:rPr>
              <a:t>Intervención. Intercambio.</a:t>
            </a:r>
          </a:p>
          <a:p>
            <a:pPr algn="ctr">
              <a:defRPr/>
            </a:pPr>
            <a:r>
              <a:rPr lang="es-CL" sz="1800" b="1" dirty="0">
                <a:solidFill>
                  <a:prstClr val="black"/>
                </a:solidFill>
              </a:rPr>
              <a:t>Evaluación. Indicadores</a:t>
            </a:r>
          </a:p>
          <a:p>
            <a:pPr algn="ctr">
              <a:defRPr/>
            </a:pPr>
            <a:r>
              <a:rPr lang="es-CL" sz="1800" b="1" dirty="0">
                <a:solidFill>
                  <a:prstClr val="black"/>
                </a:solidFill>
              </a:rPr>
              <a:t> Preparación cierre</a:t>
            </a:r>
            <a:r>
              <a:rPr lang="es-CL" b="1" dirty="0">
                <a:solidFill>
                  <a:prstClr val="black"/>
                </a:solidFill>
              </a:rPr>
              <a:t>.</a:t>
            </a:r>
          </a:p>
        </p:txBody>
      </p:sp>
      <p:cxnSp>
        <p:nvCxnSpPr>
          <p:cNvPr id="17" name="16 Conector recto de flecha"/>
          <p:cNvCxnSpPr/>
          <p:nvPr/>
        </p:nvCxnSpPr>
        <p:spPr>
          <a:xfrm rot="10800000" flipV="1">
            <a:off x="4786313" y="5143500"/>
            <a:ext cx="1643062" cy="9286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 rot="19800409">
            <a:off x="3669313" y="5303923"/>
            <a:ext cx="3124125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s-CL" sz="1800" b="1" dirty="0">
                <a:solidFill>
                  <a:prstClr val="black"/>
                </a:solidFill>
              </a:rPr>
              <a:t>Institucionalización del cambio</a:t>
            </a:r>
          </a:p>
        </p:txBody>
      </p:sp>
      <p:sp>
        <p:nvSpPr>
          <p:cNvPr id="12308" name="18 CuadroTexto"/>
          <p:cNvSpPr txBox="1">
            <a:spLocks noChangeArrowheads="1"/>
          </p:cNvSpPr>
          <p:nvPr/>
        </p:nvSpPr>
        <p:spPr bwMode="auto">
          <a:xfrm>
            <a:off x="4500563" y="3214688"/>
            <a:ext cx="19764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2400" b="1">
                <a:solidFill>
                  <a:srgbClr val="000000"/>
                </a:solidFill>
              </a:rPr>
              <a:t>Proceso</a:t>
            </a:r>
          </a:p>
          <a:p>
            <a:r>
              <a:rPr lang="es-CL" sz="1600" b="1">
                <a:solidFill>
                  <a:srgbClr val="000000"/>
                </a:solidFill>
              </a:rPr>
              <a:t>Análisis, lenguaje,</a:t>
            </a:r>
          </a:p>
          <a:p>
            <a:r>
              <a:rPr lang="es-CL" sz="1600" b="1">
                <a:solidFill>
                  <a:srgbClr val="000000"/>
                </a:solidFill>
              </a:rPr>
              <a:t>Consenso.</a:t>
            </a:r>
          </a:p>
        </p:txBody>
      </p:sp>
      <p:sp>
        <p:nvSpPr>
          <p:cNvPr id="12309" name="12 CuadroTexto"/>
          <p:cNvSpPr txBox="1">
            <a:spLocks noChangeArrowheads="1"/>
          </p:cNvSpPr>
          <p:nvPr/>
        </p:nvSpPr>
        <p:spPr bwMode="auto">
          <a:xfrm>
            <a:off x="6715125" y="6396038"/>
            <a:ext cx="21542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200">
                <a:solidFill>
                  <a:srgbClr val="254061"/>
                </a:solidFill>
              </a:rPr>
              <a:t>              Guarro Pallás, 2001</a:t>
            </a:r>
          </a:p>
          <a:p>
            <a:endParaRPr lang="es-CL" sz="1200">
              <a:solidFill>
                <a:srgbClr val="254061"/>
              </a:solidFill>
            </a:endParaRPr>
          </a:p>
        </p:txBody>
      </p:sp>
      <p:sp>
        <p:nvSpPr>
          <p:cNvPr id="20" name="19 Menos"/>
          <p:cNvSpPr/>
          <p:nvPr/>
        </p:nvSpPr>
        <p:spPr>
          <a:xfrm>
            <a:off x="5000625" y="2071688"/>
            <a:ext cx="785813" cy="64293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1077</Words>
  <Application>Microsoft Office PowerPoint</Application>
  <PresentationFormat>Presentación en pantalla (4:3)</PresentationFormat>
  <Paragraphs>201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Tema de Office</vt:lpstr>
      <vt:lpstr>1_Tema de Office</vt:lpstr>
      <vt:lpstr>2_Tema de Office</vt:lpstr>
      <vt:lpstr>“MODELO DE PROCESO” O LA “ESTRATEGIA DEL PROCESO DE ASESORAMIENTO DESDE LA COLABORACIÓN”: UNA (RE)VISIÓN DESDE LA PRÁCTICA (Guarro Pallás, 2001)</vt:lpstr>
      <vt:lpstr>Antecedentes</vt:lpstr>
      <vt:lpstr>Objetivo</vt:lpstr>
      <vt:lpstr>Estructura</vt:lpstr>
      <vt:lpstr>Diapositiva 5</vt:lpstr>
      <vt:lpstr>Diapositiva 6</vt:lpstr>
      <vt:lpstr>Diapositiva 7</vt:lpstr>
      <vt:lpstr>Diapositiva 8</vt:lpstr>
      <vt:lpstr>Capacitación del centro</vt:lpstr>
      <vt:lpstr>Investigación y solución de problemas prácticos (investigación – acción educativa colaboradora)</vt:lpstr>
      <vt:lpstr>Trabajo Práctico</vt:lpstr>
      <vt:lpstr>Conclusión</vt:lpstr>
      <vt:lpstr>A modo de sugerencia</vt:lpstr>
      <vt:lpstr>Glosario</vt:lpstr>
      <vt:lpstr>Referencias bibliográficas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153</cp:revision>
  <dcterms:created xsi:type="dcterms:W3CDTF">2013-07-09T20:31:47Z</dcterms:created>
  <dcterms:modified xsi:type="dcterms:W3CDTF">2013-07-24T01:34:55Z</dcterms:modified>
</cp:coreProperties>
</file>